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54"/>
  </p:notesMasterIdLst>
  <p:sldIdLst>
    <p:sldId id="256" r:id="rId2"/>
    <p:sldId id="291" r:id="rId3"/>
    <p:sldId id="257" r:id="rId4"/>
    <p:sldId id="258" r:id="rId5"/>
    <p:sldId id="259" r:id="rId6"/>
    <p:sldId id="260" r:id="rId7"/>
    <p:sldId id="266" r:id="rId8"/>
    <p:sldId id="261" r:id="rId9"/>
    <p:sldId id="262" r:id="rId10"/>
    <p:sldId id="263" r:id="rId11"/>
    <p:sldId id="264" r:id="rId12"/>
    <p:sldId id="278" r:id="rId13"/>
    <p:sldId id="267" r:id="rId14"/>
    <p:sldId id="268" r:id="rId15"/>
    <p:sldId id="298" r:id="rId16"/>
    <p:sldId id="269" r:id="rId17"/>
    <p:sldId id="270" r:id="rId18"/>
    <p:sldId id="271" r:id="rId19"/>
    <p:sldId id="272" r:id="rId20"/>
    <p:sldId id="273" r:id="rId21"/>
    <p:sldId id="274" r:id="rId22"/>
    <p:sldId id="277" r:id="rId23"/>
    <p:sldId id="275" r:id="rId24"/>
    <p:sldId id="276" r:id="rId25"/>
    <p:sldId id="294" r:id="rId26"/>
    <p:sldId id="290" r:id="rId27"/>
    <p:sldId id="280" r:id="rId28"/>
    <p:sldId id="282" r:id="rId29"/>
    <p:sldId id="293" r:id="rId30"/>
    <p:sldId id="313" r:id="rId31"/>
    <p:sldId id="283" r:id="rId32"/>
    <p:sldId id="287" r:id="rId33"/>
    <p:sldId id="289" r:id="rId34"/>
    <p:sldId id="284" r:id="rId35"/>
    <p:sldId id="286" r:id="rId36"/>
    <p:sldId id="305" r:id="rId37"/>
    <p:sldId id="310" r:id="rId38"/>
    <p:sldId id="312" r:id="rId39"/>
    <p:sldId id="311" r:id="rId40"/>
    <p:sldId id="309" r:id="rId41"/>
    <p:sldId id="308" r:id="rId42"/>
    <p:sldId id="307" r:id="rId43"/>
    <p:sldId id="314" r:id="rId44"/>
    <p:sldId id="292" r:id="rId45"/>
    <p:sldId id="304" r:id="rId46"/>
    <p:sldId id="297" r:id="rId47"/>
    <p:sldId id="295" r:id="rId48"/>
    <p:sldId id="300" r:id="rId49"/>
    <p:sldId id="301" r:id="rId50"/>
    <p:sldId id="302" r:id="rId51"/>
    <p:sldId id="299" r:id="rId52"/>
    <p:sldId id="315" r:id="rId5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39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класс</c:v>
                </c:pt>
              </c:strCache>
            </c:strRef>
          </c:tx>
          <c:cat>
            <c:strRef>
              <c:f>Лист1!$A$2:$A$5</c:f>
              <c:strCache>
                <c:ptCount val="3"/>
                <c:pt idx="0">
                  <c:v>2010-2011</c:v>
                </c:pt>
                <c:pt idx="1">
                  <c:v>2015-2016</c:v>
                </c:pt>
                <c:pt idx="2">
                  <c:v>2020-2021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25</c:v>
                </c:pt>
                <c:pt idx="1">
                  <c:v>25</c:v>
                </c:pt>
                <c:pt idx="2">
                  <c:v>32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кол-во детей</c:v>
                </c:pt>
              </c:strCache>
            </c:strRef>
          </c:tx>
          <c:cat>
            <c:strRef>
              <c:f>Лист1!$A$2:$A$5</c:f>
              <c:strCache>
                <c:ptCount val="3"/>
                <c:pt idx="0">
                  <c:v>2010-2011</c:v>
                </c:pt>
                <c:pt idx="1">
                  <c:v>2015-2016</c:v>
                </c:pt>
                <c:pt idx="2">
                  <c:v>2020-2021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658</c:v>
                </c:pt>
                <c:pt idx="1">
                  <c:v>725</c:v>
                </c:pt>
                <c:pt idx="2">
                  <c:v>842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сем.образ</c:v>
                </c:pt>
              </c:strCache>
            </c:strRef>
          </c:tx>
          <c:cat>
            <c:strRef>
              <c:f>Лист1!$A$2:$A$5</c:f>
              <c:strCache>
                <c:ptCount val="3"/>
                <c:pt idx="0">
                  <c:v>2010-2011</c:v>
                </c:pt>
                <c:pt idx="1">
                  <c:v>2015-2016</c:v>
                </c:pt>
                <c:pt idx="2">
                  <c:v>2020-2021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6</c:v>
                </c:pt>
              </c:numCache>
            </c:numRef>
          </c:val>
        </c:ser>
        <c:overlap val="100"/>
        <c:axId val="134657152"/>
        <c:axId val="134658688"/>
      </c:barChart>
      <c:catAx>
        <c:axId val="134657152"/>
        <c:scaling>
          <c:orientation val="minMax"/>
        </c:scaling>
        <c:axPos val="b"/>
        <c:tickLblPos val="nextTo"/>
        <c:crossAx val="134658688"/>
        <c:crosses val="autoZero"/>
        <c:auto val="1"/>
        <c:lblAlgn val="ctr"/>
        <c:lblOffset val="100"/>
      </c:catAx>
      <c:valAx>
        <c:axId val="134658688"/>
        <c:scaling>
          <c:orientation val="minMax"/>
        </c:scaling>
        <c:axPos val="l"/>
        <c:majorGridlines/>
        <c:numFmt formatCode="General" sourceLinked="1"/>
        <c:tickLblPos val="nextTo"/>
        <c:crossAx val="134657152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4а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Русский язык</c:v>
                </c:pt>
                <c:pt idx="1">
                  <c:v>Математика</c:v>
                </c:pt>
                <c:pt idx="2">
                  <c:v>Окружающий мир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4.0999999999999996</c:v>
                </c:pt>
                <c:pt idx="1">
                  <c:v>4.4000000000000004</c:v>
                </c:pt>
                <c:pt idx="2">
                  <c:v>4.8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4D1-49D0-B788-0A00E4F3F07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4б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Русский язык</c:v>
                </c:pt>
                <c:pt idx="1">
                  <c:v>Математика</c:v>
                </c:pt>
                <c:pt idx="2">
                  <c:v>Окружающий мир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3.8</c:v>
                </c:pt>
                <c:pt idx="1">
                  <c:v>3.74</c:v>
                </c:pt>
                <c:pt idx="2">
                  <c:v>4.07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4D1-49D0-B788-0A00E4F3F07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4в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Русский язык</c:v>
                </c:pt>
                <c:pt idx="1">
                  <c:v>Математика</c:v>
                </c:pt>
                <c:pt idx="2">
                  <c:v>Окружающий мир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3.79</c:v>
                </c:pt>
                <c:pt idx="1">
                  <c:v>4.4300000000000024</c:v>
                </c:pt>
                <c:pt idx="2">
                  <c:v>4.0999999999999996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4D1-49D0-B788-0A00E4F3F077}"/>
            </c:ext>
          </c:extLst>
        </c:ser>
        <c:shape val="cylinder"/>
        <c:axId val="145656448"/>
        <c:axId val="146891136"/>
        <c:axId val="0"/>
      </c:bar3DChart>
      <c:catAx>
        <c:axId val="145656448"/>
        <c:scaling>
          <c:orientation val="minMax"/>
        </c:scaling>
        <c:axPos val="b"/>
        <c:numFmt formatCode="General" sourceLinked="0"/>
        <c:tickLblPos val="nextTo"/>
        <c:crossAx val="146891136"/>
        <c:crosses val="autoZero"/>
        <c:auto val="1"/>
        <c:lblAlgn val="ctr"/>
        <c:lblOffset val="100"/>
      </c:catAx>
      <c:valAx>
        <c:axId val="146891136"/>
        <c:scaling>
          <c:orientation val="minMax"/>
        </c:scaling>
        <c:axPos val="l"/>
        <c:majorGridlines/>
        <c:numFmt formatCode="General" sourceLinked="1"/>
        <c:tickLblPos val="nextTo"/>
        <c:crossAx val="145656448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русский язык 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1">
                  <c:v>2017-2018 учебный год</c:v>
                </c:pt>
                <c:pt idx="2">
                  <c:v>2018-2019 учебный год</c:v>
                </c:pt>
                <c:pt idx="3">
                  <c:v>2020-2021 учебный 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1">
                  <c:v>4.29</c:v>
                </c:pt>
                <c:pt idx="2">
                  <c:v>3.8299999999999987</c:v>
                </c:pt>
                <c:pt idx="3">
                  <c:v>3.8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D51-46CC-8C87-04501EE6443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Математика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1">
                  <c:v>2017-2018 учебный год</c:v>
                </c:pt>
                <c:pt idx="2">
                  <c:v>2018-2019 учебный год</c:v>
                </c:pt>
                <c:pt idx="3">
                  <c:v>2020-2021 учебный год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1">
                  <c:v>4.4300000000000024</c:v>
                </c:pt>
                <c:pt idx="2">
                  <c:v>4.46</c:v>
                </c:pt>
                <c:pt idx="3">
                  <c:v>4.1899999999999995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D51-46CC-8C87-04501EE6443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Окружающий мир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1">
                  <c:v>2017-2018 учебный год</c:v>
                </c:pt>
                <c:pt idx="2">
                  <c:v>2018-2019 учебный год</c:v>
                </c:pt>
                <c:pt idx="3">
                  <c:v>2020-2021 учебный год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1">
                  <c:v>4.04</c:v>
                </c:pt>
                <c:pt idx="2">
                  <c:v>4.25</c:v>
                </c:pt>
                <c:pt idx="3">
                  <c:v>4.3199999999999985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D51-46CC-8C87-04501EE64439}"/>
            </c:ext>
          </c:extLst>
        </c:ser>
        <c:shape val="cylinder"/>
        <c:axId val="147440000"/>
        <c:axId val="147441536"/>
        <c:axId val="0"/>
      </c:bar3DChart>
      <c:catAx>
        <c:axId val="147440000"/>
        <c:scaling>
          <c:orientation val="minMax"/>
        </c:scaling>
        <c:axPos val="b"/>
        <c:numFmt formatCode="General" sourceLinked="0"/>
        <c:tickLblPos val="nextTo"/>
        <c:crossAx val="147441536"/>
        <c:crosses val="autoZero"/>
        <c:auto val="1"/>
        <c:lblAlgn val="ctr"/>
        <c:lblOffset val="100"/>
      </c:catAx>
      <c:valAx>
        <c:axId val="147441536"/>
        <c:scaling>
          <c:orientation val="minMax"/>
        </c:scaling>
        <c:axPos val="l"/>
        <c:majorGridlines/>
        <c:numFmt formatCode="General" sourceLinked="1"/>
        <c:tickLblPos val="nextTo"/>
        <c:crossAx val="147440000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perspective val="30"/>
    </c:view3D>
    <c:plotArea>
      <c:layout/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русский</c:v>
                </c:pt>
              </c:strCache>
            </c:strRef>
          </c:tx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 formatCode="0.00">
                  <c:v>92.6</c:v>
                </c:pt>
                <c:pt idx="1">
                  <c:v>79.7</c:v>
                </c:pt>
                <c:pt idx="2">
                  <c:v>0</c:v>
                </c:pt>
                <c:pt idx="3">
                  <c:v>76.8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матем</c:v>
                </c:pt>
              </c:strCache>
            </c:strRef>
          </c:tx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88.9</c:v>
                </c:pt>
                <c:pt idx="1">
                  <c:v>84.7</c:v>
                </c:pt>
                <c:pt idx="2">
                  <c:v>0</c:v>
                </c:pt>
                <c:pt idx="3">
                  <c:v>66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Столбец2</c:v>
                </c:pt>
              </c:strCache>
            </c:strRef>
          </c:tx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Лист1!$E$2:$E$5</c:f>
              <c:numCache>
                <c:formatCode>General</c:formatCode>
                <c:ptCount val="4"/>
              </c:numCache>
            </c:numRef>
          </c:val>
        </c:ser>
        <c:shape val="cone"/>
        <c:axId val="147622912"/>
        <c:axId val="147628800"/>
        <c:axId val="147503744"/>
      </c:bar3DChart>
      <c:catAx>
        <c:axId val="147622912"/>
        <c:scaling>
          <c:orientation val="minMax"/>
        </c:scaling>
        <c:axPos val="b"/>
        <c:numFmt formatCode="General" sourceLinked="1"/>
        <c:tickLblPos val="nextTo"/>
        <c:crossAx val="147628800"/>
        <c:crosses val="autoZero"/>
        <c:auto val="1"/>
        <c:lblAlgn val="ctr"/>
        <c:lblOffset val="100"/>
      </c:catAx>
      <c:valAx>
        <c:axId val="147628800"/>
        <c:scaling>
          <c:orientation val="minMax"/>
        </c:scaling>
        <c:delete val="1"/>
        <c:axPos val="l"/>
        <c:majorGridlines/>
        <c:numFmt formatCode="0.00" sourceLinked="1"/>
        <c:tickLblPos val="none"/>
        <c:crossAx val="147622912"/>
        <c:crosses val="autoZero"/>
        <c:crossBetween val="between"/>
      </c:valAx>
      <c:serAx>
        <c:axId val="147503744"/>
        <c:scaling>
          <c:orientation val="minMax"/>
        </c:scaling>
        <c:axPos val="b"/>
        <c:tickLblPos val="nextTo"/>
        <c:crossAx val="147628800"/>
        <c:crosses val="autoZero"/>
      </c:ser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0DAEB-68D4-4F43-BEBE-CC06F785DD35}" type="datetimeFigureOut">
              <a:rPr lang="ru-RU" smtClean="0"/>
              <a:pPr/>
              <a:t>28.11.2021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CA3996-6A24-47EC-BEF3-E765987F334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A3996-6A24-47EC-BEF3-E765987F3342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A3996-6A24-47EC-BEF3-E765987F3342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A3996-6A24-47EC-BEF3-E765987F3342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A3996-6A24-47EC-BEF3-E765987F3342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A3996-6A24-47EC-BEF3-E765987F3342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A3996-6A24-47EC-BEF3-E765987F3342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A3996-6A24-47EC-BEF3-E765987F3342}" type="slidenum">
              <a:rPr lang="ru-RU" smtClean="0"/>
              <a:pPr/>
              <a:t>45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edu.tatar.ru/vahit/page2215.htm/read-news/2672492" TargetMode="Externa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edu.tatar.ru/vahit/page2215.htm/read-news/2636248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jpeg"/><Relationship Id="rId4" Type="http://schemas.openxmlformats.org/officeDocument/2006/relationships/hyperlink" Target="https://edu.tatar.ru/vahit/page2215.htm/read-news/2607590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edu.tatar.ru/vahit/page2215.htm/read-news/2584219" TargetMode="Externa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edu.tatar.ru/vahit/page2215.htm/read-news/2425569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edu.tatar.ru/vahit/page2215.htm/read-news/2631653" TargetMode="Externa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s://edu.tatar.ru/vahit/page2215.htm/read-news/2646144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https://edu.tatar.ru/vahit/page2215.htm/read-news/2687759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57148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«Актуальные направления трансформации образования: перспективы и новые возможности развития»- </a:t>
            </a:r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Публичный доклад 2021 г.</a:t>
            </a:r>
            <a:br>
              <a:rPr lang="ru-RU" sz="360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C:\Users\Admin\Desktop\2020-2021\фото коллектива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2285992"/>
            <a:ext cx="6786609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Впр</a:t>
            </a:r>
            <a:r>
              <a:rPr lang="ru-RU" dirty="0" smtClean="0"/>
              <a:t> 2021 - 4 классы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Уровень основного общего и среднего общего образования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По итогам 2021г. лицей №5 на уровне ООО окончило 380 человек, из них: отличников – 29, ударников 202, троечников – 149. Не успевающих по итогам года нет.</a:t>
            </a:r>
          </a:p>
          <a:p>
            <a:r>
              <a:rPr lang="ru-RU" dirty="0" smtClean="0"/>
              <a:t>Успеваемость – 100%, качество – 61%.</a:t>
            </a:r>
          </a:p>
          <a:p>
            <a:r>
              <a:rPr lang="ru-RU" dirty="0" smtClean="0"/>
              <a:t>На уровне СОО лицей окончило 105 чел, из них: отличников – 11 ( в 11 классах 7 человек удостоены аттестата с отличием и медали РФ). Ударников – 38 чел., троечников – 56.</a:t>
            </a:r>
          </a:p>
          <a:p>
            <a:r>
              <a:rPr lang="ru-RU" dirty="0" smtClean="0"/>
              <a:t>Успеваемость – 100%, качество – 46,7%.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Государственная итоговая аттестация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 bwMode="auto">
          <a:xfrm>
            <a:off x="1000100" y="1714488"/>
            <a:ext cx="6500858" cy="4429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Государственная итоговая аттестация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mtClean="0"/>
              <a:t>В связи с сохранением неблагоприятной эпидемиологической ситуации на территории Российской Федерации и за ее пределами, связанной с распространением новой </a:t>
            </a:r>
            <a:r>
              <a:rPr lang="ru-RU" dirty="0" err="1" smtClean="0"/>
              <a:t>коронавирусной</a:t>
            </a:r>
            <a:r>
              <a:rPr lang="ru-RU" dirty="0" smtClean="0"/>
              <a:t> инфекции, государственная итоговая аттестация в 2021г. имела ряд особенностей</a:t>
            </a:r>
            <a:r>
              <a:rPr lang="ru-RU" b="1" dirty="0" smtClean="0"/>
              <a:t>:</a:t>
            </a:r>
            <a:endParaRPr lang="ru-RU" dirty="0" smtClean="0"/>
          </a:p>
          <a:p>
            <a:r>
              <a:rPr lang="ru-RU" dirty="0" smtClean="0"/>
              <a:t>1) для получения аттестата о среднем общем образовании выпускникам </a:t>
            </a:r>
            <a:r>
              <a:rPr lang="ru-RU" b="1" dirty="0" smtClean="0"/>
              <a:t>11-х классов</a:t>
            </a:r>
            <a:r>
              <a:rPr lang="ru-RU" dirty="0" smtClean="0"/>
              <a:t>, </a:t>
            </a:r>
            <a:r>
              <a:rPr lang="ru-RU" b="1" dirty="0" smtClean="0"/>
              <a:t>не планирующим поступать в вузы</a:t>
            </a:r>
            <a:r>
              <a:rPr lang="ru-RU" dirty="0" smtClean="0"/>
              <a:t> достаточно было сдать экзамены по двум обязательным учебным предметам (русскому языку и математике) в форме государственного выпускного экзамена;  </a:t>
            </a:r>
          </a:p>
          <a:p>
            <a:r>
              <a:rPr lang="ru-RU" dirty="0" smtClean="0"/>
              <a:t>2) </a:t>
            </a:r>
            <a:r>
              <a:rPr lang="ru-RU" b="1" dirty="0" smtClean="0"/>
              <a:t>планирующим поступать в вузы</a:t>
            </a:r>
            <a:r>
              <a:rPr lang="ru-RU" dirty="0" smtClean="0"/>
              <a:t> необходимо было сдать экзамен по одному обязательному учебному предмету (русскому языку) в форме ЕГЭ; 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99263" y="5500702"/>
            <a:ext cx="2344737" cy="111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Особенность выпуска 2021г. в том, что это последний выпуск обучающихся по ФК ГОС.</a:t>
            </a:r>
          </a:p>
          <a:p>
            <a:r>
              <a:rPr lang="ru-RU" dirty="0" smtClean="0"/>
              <a:t>В 11 классах в 2020</a:t>
            </a:r>
            <a:r>
              <a:rPr lang="ru-RU" b="1" dirty="0" smtClean="0"/>
              <a:t>-</a:t>
            </a:r>
            <a:r>
              <a:rPr lang="ru-RU" dirty="0" smtClean="0"/>
              <a:t>2021г</a:t>
            </a:r>
            <a:r>
              <a:rPr lang="ru-RU" b="1" dirty="0" smtClean="0"/>
              <a:t>.</a:t>
            </a:r>
            <a:r>
              <a:rPr lang="ru-RU" dirty="0" smtClean="0"/>
              <a:t> обучалось и окончило учебный год 52 выпускника  (в классе физико-химического профиля 11а 19 человек, в классе социально-экономического профиля  11б 33 человека). 7 выпускникам 13,5%) были вручены аттестаты о среднем общем образовании с отличием и медали РФ: </a:t>
            </a:r>
          </a:p>
          <a:p>
            <a:r>
              <a:rPr lang="ru-RU" dirty="0" smtClean="0"/>
              <a:t>1. </a:t>
            </a:r>
            <a:r>
              <a:rPr lang="ru-RU" dirty="0" err="1" smtClean="0"/>
              <a:t>АбязовФархат</a:t>
            </a:r>
            <a:r>
              <a:rPr lang="ru-RU" dirty="0" smtClean="0"/>
              <a:t> </a:t>
            </a:r>
            <a:r>
              <a:rPr lang="ru-RU" dirty="0" err="1" smtClean="0"/>
              <a:t>Рустемович</a:t>
            </a:r>
            <a:r>
              <a:rPr lang="ru-RU" dirty="0" smtClean="0"/>
              <a:t> – 11б</a:t>
            </a:r>
          </a:p>
          <a:p>
            <a:r>
              <a:rPr lang="ru-RU" dirty="0" smtClean="0"/>
              <a:t>2. </a:t>
            </a:r>
            <a:r>
              <a:rPr lang="ru-RU" dirty="0" err="1" smtClean="0"/>
              <a:t>Зумагулова</a:t>
            </a:r>
            <a:r>
              <a:rPr lang="ru-RU" dirty="0" smtClean="0"/>
              <a:t> </a:t>
            </a:r>
            <a:r>
              <a:rPr lang="ru-RU" dirty="0" err="1" smtClean="0"/>
              <a:t>Эльза</a:t>
            </a:r>
            <a:r>
              <a:rPr lang="ru-RU" dirty="0" smtClean="0"/>
              <a:t> </a:t>
            </a:r>
            <a:r>
              <a:rPr lang="ru-RU" dirty="0" err="1" smtClean="0"/>
              <a:t>Динаровна</a:t>
            </a:r>
            <a:r>
              <a:rPr lang="ru-RU" dirty="0" smtClean="0"/>
              <a:t> – 11б</a:t>
            </a:r>
          </a:p>
          <a:p>
            <a:r>
              <a:rPr lang="ru-RU" dirty="0" smtClean="0"/>
              <a:t>3. </a:t>
            </a:r>
            <a:r>
              <a:rPr lang="ru-RU" dirty="0" err="1" smtClean="0"/>
              <a:t>Бисеров</a:t>
            </a:r>
            <a:r>
              <a:rPr lang="ru-RU" dirty="0" smtClean="0"/>
              <a:t> Василий Сергеевич – 11а</a:t>
            </a:r>
          </a:p>
          <a:p>
            <a:r>
              <a:rPr lang="ru-RU" dirty="0" smtClean="0"/>
              <a:t>4. </a:t>
            </a:r>
            <a:r>
              <a:rPr lang="ru-RU" dirty="0" err="1" smtClean="0"/>
              <a:t>Жакашева</a:t>
            </a:r>
            <a:r>
              <a:rPr lang="ru-RU" dirty="0" smtClean="0"/>
              <a:t> </a:t>
            </a:r>
            <a:r>
              <a:rPr lang="ru-RU" dirty="0" err="1" smtClean="0"/>
              <a:t>Аделина</a:t>
            </a:r>
            <a:r>
              <a:rPr lang="ru-RU" dirty="0" smtClean="0"/>
              <a:t> </a:t>
            </a:r>
            <a:r>
              <a:rPr lang="ru-RU" dirty="0" err="1" smtClean="0"/>
              <a:t>Амиржановна</a:t>
            </a:r>
            <a:r>
              <a:rPr lang="ru-RU" dirty="0" smtClean="0"/>
              <a:t> – 11а</a:t>
            </a:r>
          </a:p>
          <a:p>
            <a:r>
              <a:rPr lang="ru-RU" dirty="0" smtClean="0"/>
              <a:t>5. Петрова Елизавета Евгеньевна – 11а</a:t>
            </a:r>
          </a:p>
          <a:p>
            <a:r>
              <a:rPr lang="ru-RU" dirty="0" smtClean="0"/>
              <a:t>6. Софронова Анна Алексеевна – 11а</a:t>
            </a:r>
          </a:p>
          <a:p>
            <a:r>
              <a:rPr lang="ru-RU" dirty="0" smtClean="0"/>
              <a:t>7. </a:t>
            </a:r>
            <a:r>
              <a:rPr lang="ru-RU" dirty="0" err="1" smtClean="0"/>
              <a:t>ХаяроваЭйнараИльнуровна</a:t>
            </a:r>
            <a:r>
              <a:rPr lang="ru-RU" dirty="0" smtClean="0"/>
              <a:t> – 11а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8"/>
            <a:ext cx="2344737" cy="111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В 2019 – 2020г. в лицее №5 тоже 7 медалистов, но аттестаты с отличием и медали были </a:t>
            </a:r>
            <a:r>
              <a:rPr lang="ru-RU" dirty="0" smtClean="0"/>
              <a:t>вручены </a:t>
            </a:r>
            <a:r>
              <a:rPr lang="ru-RU" dirty="0" smtClean="0"/>
              <a:t>только на основании итоговых отметок (в связи с особенностями проведения ГИА – 2020). </a:t>
            </a:r>
          </a:p>
          <a:p>
            <a:r>
              <a:rPr lang="ru-RU" dirty="0" smtClean="0"/>
              <a:t>В 2021г. для получения аттестата с отличием и медали РФ необходимо было не только </a:t>
            </a:r>
            <a:r>
              <a:rPr lang="ru-RU" dirty="0" smtClean="0"/>
              <a:t>иметь</a:t>
            </a:r>
            <a:r>
              <a:rPr lang="en-US" dirty="0" smtClean="0"/>
              <a:t> </a:t>
            </a:r>
            <a:r>
              <a:rPr lang="ru-RU" dirty="0" smtClean="0"/>
              <a:t>все </a:t>
            </a:r>
            <a:r>
              <a:rPr lang="ru-RU" dirty="0" smtClean="0"/>
              <a:t>итоговые отметки «отлично» по всем предметам учебного плана, изучавшимся на </a:t>
            </a:r>
            <a:r>
              <a:rPr lang="ru-RU" dirty="0" smtClean="0"/>
              <a:t>уровне</a:t>
            </a:r>
            <a:r>
              <a:rPr lang="en-US" dirty="0" smtClean="0"/>
              <a:t> </a:t>
            </a:r>
            <a:r>
              <a:rPr lang="ru-RU" dirty="0" smtClean="0"/>
              <a:t>среднего </a:t>
            </a:r>
            <a:r>
              <a:rPr lang="ru-RU" dirty="0" smtClean="0"/>
              <a:t>общего образования, но и получить не менее 70 баллов на ЕГЭ по учебному предмету </a:t>
            </a:r>
            <a:r>
              <a:rPr lang="en-US" dirty="0" smtClean="0"/>
              <a:t> </a:t>
            </a:r>
            <a:r>
              <a:rPr lang="ru-RU" dirty="0" smtClean="0"/>
              <a:t>«</a:t>
            </a:r>
            <a:r>
              <a:rPr lang="ru-RU" dirty="0" smtClean="0"/>
              <a:t>Русский язык» и количество баллов не ниже минимального по всем сдаваемым в  </a:t>
            </a:r>
            <a:r>
              <a:rPr lang="ru-RU" dirty="0" err="1" smtClean="0"/>
              <a:t>формеЕГЭ</a:t>
            </a:r>
            <a:r>
              <a:rPr lang="ru-RU" dirty="0" smtClean="0"/>
              <a:t> </a:t>
            </a:r>
            <a:r>
              <a:rPr lang="ru-RU" dirty="0" smtClean="0"/>
              <a:t>учебным предметам. Наши медалисты очень хорошо сдали ЕГЭ, причем все предметы </a:t>
            </a:r>
            <a:r>
              <a:rPr lang="ru-RU" dirty="0" smtClean="0"/>
              <a:t>по</a:t>
            </a:r>
            <a:r>
              <a:rPr lang="en-US" dirty="0" smtClean="0"/>
              <a:t> </a:t>
            </a:r>
            <a:r>
              <a:rPr lang="ru-RU" dirty="0" smtClean="0"/>
              <a:t>выбору </a:t>
            </a:r>
            <a:r>
              <a:rPr lang="ru-RU" dirty="0" smtClean="0"/>
              <a:t>соответствовали профилю обучения.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85728"/>
            <a:ext cx="2344737" cy="111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Всего по лицею №5 90 баллов и выше получили 11 человек</a:t>
            </a:r>
            <a:r>
              <a:rPr lang="ru-RU" sz="2400" dirty="0" smtClean="0"/>
              <a:t> (</a:t>
            </a:r>
            <a:r>
              <a:rPr lang="ru-RU" sz="2400" b="1" dirty="0" smtClean="0"/>
              <a:t>21,1</a:t>
            </a:r>
            <a:r>
              <a:rPr lang="ru-RU" sz="2400" dirty="0" smtClean="0"/>
              <a:t>%), что на 5% больше, чем в 2020г.: </a:t>
            </a:r>
          </a:p>
          <a:p>
            <a:r>
              <a:rPr lang="ru-RU" sz="2400" b="1" dirty="0" smtClean="0"/>
              <a:t>русский язык – 5 чел</a:t>
            </a:r>
            <a:r>
              <a:rPr lang="ru-RU" sz="2400" dirty="0" smtClean="0"/>
              <a:t>.: </a:t>
            </a:r>
            <a:r>
              <a:rPr lang="ru-RU" sz="2400" dirty="0" err="1" smtClean="0"/>
              <a:t>Бисеров</a:t>
            </a:r>
            <a:r>
              <a:rPr lang="ru-RU" sz="2400" dirty="0" smtClean="0"/>
              <a:t> В., Софронова А., </a:t>
            </a:r>
            <a:r>
              <a:rPr lang="ru-RU" sz="2400" dirty="0" err="1" smtClean="0"/>
              <a:t>Хаярова</a:t>
            </a:r>
            <a:r>
              <a:rPr lang="ru-RU" sz="2400" dirty="0" smtClean="0"/>
              <a:t> Э., </a:t>
            </a:r>
            <a:r>
              <a:rPr lang="ru-RU" sz="2400" dirty="0" err="1" smtClean="0"/>
              <a:t>Абязов</a:t>
            </a:r>
            <a:r>
              <a:rPr lang="ru-RU" sz="2400" dirty="0" smtClean="0"/>
              <a:t> Ф., </a:t>
            </a:r>
            <a:r>
              <a:rPr lang="ru-RU" sz="2400" dirty="0" err="1" smtClean="0"/>
              <a:t>Зумагулова</a:t>
            </a:r>
            <a:r>
              <a:rPr lang="ru-RU" sz="2400" dirty="0" smtClean="0"/>
              <a:t> Э. – все медалисты(учитель </a:t>
            </a:r>
            <a:r>
              <a:rPr lang="ru-RU" sz="2400" dirty="0" err="1" smtClean="0"/>
              <a:t>Хайруллина</a:t>
            </a:r>
            <a:r>
              <a:rPr lang="ru-RU" sz="2400" dirty="0" smtClean="0"/>
              <a:t> А.А.)</a:t>
            </a:r>
          </a:p>
          <a:p>
            <a:r>
              <a:rPr lang="ru-RU" sz="2400" b="1" dirty="0" smtClean="0"/>
              <a:t>обществознание – 3 чел.: </a:t>
            </a:r>
            <a:r>
              <a:rPr lang="ru-RU" sz="2400" dirty="0" err="1" smtClean="0"/>
              <a:t>Галимуллин</a:t>
            </a:r>
            <a:r>
              <a:rPr lang="ru-RU" sz="2400" dirty="0" smtClean="0"/>
              <a:t> Р., Попова Е., </a:t>
            </a:r>
            <a:r>
              <a:rPr lang="ru-RU" sz="2400" dirty="0" err="1" smtClean="0"/>
              <a:t>Зумагулова</a:t>
            </a:r>
            <a:r>
              <a:rPr lang="ru-RU" sz="2400" dirty="0" smtClean="0"/>
              <a:t> Э. (учитель – </a:t>
            </a:r>
            <a:r>
              <a:rPr lang="ru-RU" sz="2400" dirty="0" err="1" smtClean="0"/>
              <a:t>Рисположенская</a:t>
            </a:r>
            <a:r>
              <a:rPr lang="ru-RU" sz="2400" dirty="0" smtClean="0"/>
              <a:t> О.В.)</a:t>
            </a:r>
          </a:p>
          <a:p>
            <a:r>
              <a:rPr lang="ru-RU" sz="2400" b="1" dirty="0" smtClean="0"/>
              <a:t>химия</a:t>
            </a:r>
            <a:r>
              <a:rPr lang="ru-RU" sz="2400" dirty="0" smtClean="0"/>
              <a:t> – 1 чел. – Софронова А. (учитель – </a:t>
            </a:r>
            <a:r>
              <a:rPr lang="ru-RU" sz="2400" dirty="0" err="1" smtClean="0"/>
              <a:t>Вельдер</a:t>
            </a:r>
            <a:r>
              <a:rPr lang="ru-RU" sz="2400" dirty="0" smtClean="0"/>
              <a:t> Э.А.)</a:t>
            </a:r>
          </a:p>
          <a:p>
            <a:r>
              <a:rPr lang="ru-RU" sz="2400" b="1" dirty="0" smtClean="0"/>
              <a:t>английский язык – 2 чел</a:t>
            </a:r>
            <a:r>
              <a:rPr lang="ru-RU" sz="2400" dirty="0" smtClean="0"/>
              <a:t>.: </a:t>
            </a:r>
            <a:r>
              <a:rPr lang="ru-RU" sz="2400" dirty="0" err="1" smtClean="0"/>
              <a:t>Абязов</a:t>
            </a:r>
            <a:r>
              <a:rPr lang="ru-RU" sz="2400" dirty="0" smtClean="0"/>
              <a:t> Ф. (учитель </a:t>
            </a:r>
            <a:r>
              <a:rPr lang="ru-RU" sz="2400" dirty="0" err="1" smtClean="0"/>
              <a:t>Саттарова</a:t>
            </a:r>
            <a:r>
              <a:rPr lang="ru-RU" sz="2400" dirty="0" smtClean="0"/>
              <a:t> Ч.Р.), Шакирова Д. (учитель </a:t>
            </a:r>
            <a:r>
              <a:rPr lang="ru-RU" sz="2400" dirty="0" err="1" smtClean="0"/>
              <a:t>Ашрафзянов</a:t>
            </a:r>
            <a:r>
              <a:rPr lang="ru-RU" sz="2400" dirty="0" smtClean="0"/>
              <a:t> 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85728"/>
            <a:ext cx="2344737" cy="111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fontAlgn="base"/>
            <a:r>
              <a:rPr lang="ru-RU" dirty="0" smtClean="0"/>
              <a:t>В 9 классах  лицея №5 в 2020 - 2021г. обучалось 56 человек (9а – 27, 9б – 29).</a:t>
            </a:r>
          </a:p>
          <a:p>
            <a:r>
              <a:rPr lang="ru-RU" b="1" dirty="0" smtClean="0"/>
              <a:t>4 ученикам</a:t>
            </a:r>
            <a:r>
              <a:rPr lang="ru-RU" dirty="0" smtClean="0"/>
              <a:t> 9 классов были вручена </a:t>
            </a:r>
            <a:r>
              <a:rPr lang="ru-RU" b="1" dirty="0" smtClean="0"/>
              <a:t>аттестаты</a:t>
            </a:r>
            <a:r>
              <a:rPr lang="ru-RU" dirty="0" smtClean="0"/>
              <a:t> об основном общем образовании с </a:t>
            </a:r>
            <a:r>
              <a:rPr lang="ru-RU" b="1" dirty="0" smtClean="0"/>
              <a:t>отличием</a:t>
            </a:r>
            <a:r>
              <a:rPr lang="ru-RU" b="1" dirty="0" smtClean="0"/>
              <a:t>:</a:t>
            </a:r>
            <a:r>
              <a:rPr lang="en-US" b="1" dirty="0" smtClean="0"/>
              <a:t> </a:t>
            </a:r>
          </a:p>
          <a:p>
            <a:r>
              <a:rPr lang="ru-RU" dirty="0" err="1" smtClean="0"/>
              <a:t>Зайниевой</a:t>
            </a:r>
            <a:r>
              <a:rPr lang="ru-RU" dirty="0" smtClean="0"/>
              <a:t> </a:t>
            </a:r>
            <a:r>
              <a:rPr lang="ru-RU" dirty="0" smtClean="0"/>
              <a:t>Малике Маратовне – 9а</a:t>
            </a:r>
          </a:p>
          <a:p>
            <a:r>
              <a:rPr lang="ru-RU" dirty="0" err="1" smtClean="0"/>
              <a:t>Гильмановой</a:t>
            </a:r>
            <a:r>
              <a:rPr lang="ru-RU" dirty="0" smtClean="0"/>
              <a:t> </a:t>
            </a:r>
            <a:r>
              <a:rPr lang="ru-RU" dirty="0" err="1" smtClean="0"/>
              <a:t>Сабине</a:t>
            </a:r>
            <a:r>
              <a:rPr lang="ru-RU" dirty="0" smtClean="0"/>
              <a:t> </a:t>
            </a:r>
            <a:r>
              <a:rPr lang="ru-RU" dirty="0" err="1" smtClean="0"/>
              <a:t>Рамилевне</a:t>
            </a:r>
            <a:r>
              <a:rPr lang="ru-RU" dirty="0" smtClean="0"/>
              <a:t> – 9а</a:t>
            </a:r>
          </a:p>
          <a:p>
            <a:r>
              <a:rPr lang="ru-RU" dirty="0" err="1" smtClean="0"/>
              <a:t>Солосиной</a:t>
            </a:r>
            <a:r>
              <a:rPr lang="ru-RU" dirty="0" smtClean="0"/>
              <a:t> Полине Андреевне – 9б</a:t>
            </a:r>
          </a:p>
          <a:p>
            <a:r>
              <a:rPr lang="ru-RU" smtClean="0"/>
              <a:t>  </a:t>
            </a:r>
            <a:r>
              <a:rPr lang="ru-RU" smtClean="0"/>
              <a:t>Уварову </a:t>
            </a:r>
            <a:r>
              <a:rPr lang="ru-RU" dirty="0" smtClean="0"/>
              <a:t>Александру Дмитриевичу – 9б</a:t>
            </a:r>
          </a:p>
          <a:p>
            <a:r>
              <a:rPr lang="ru-RU" b="1" dirty="0" smtClean="0"/>
              <a:t>По русскому языку</a:t>
            </a:r>
            <a:r>
              <a:rPr lang="ru-RU" dirty="0" smtClean="0"/>
              <a:t> из 56 сдавших </a:t>
            </a:r>
            <a:r>
              <a:rPr lang="ru-RU" b="1" dirty="0" smtClean="0"/>
              <a:t>подтвердили годовую оценку</a:t>
            </a:r>
            <a:r>
              <a:rPr lang="ru-RU" dirty="0" smtClean="0"/>
              <a:t> – 28 чел. </a:t>
            </a:r>
            <a:r>
              <a:rPr lang="ru-RU" b="1" dirty="0" smtClean="0"/>
              <a:t>(50%),</a:t>
            </a:r>
            <a:r>
              <a:rPr lang="ru-RU" dirty="0" smtClean="0"/>
              <a:t> из них в 9а (учитель Митрошина А.А.) 15 чел. – 55,5%, в 9б (учитель </a:t>
            </a:r>
            <a:r>
              <a:rPr lang="ru-RU" dirty="0" err="1" smtClean="0"/>
              <a:t>Шабернева</a:t>
            </a:r>
            <a:r>
              <a:rPr lang="ru-RU" dirty="0" smtClean="0"/>
              <a:t> Е.А.) – 13 чел. – 45%</a:t>
            </a:r>
          </a:p>
          <a:p>
            <a:r>
              <a:rPr lang="ru-RU" dirty="0" smtClean="0"/>
              <a:t>                                      улучшили результат на 1 балл – 12 чел. ( 36%), в 9а – 7ч. (26%), в 9б – 13ч. (45%)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14290"/>
            <a:ext cx="2344737" cy="111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Средний балл 9 класс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Наибольшее количество учеников 9 классов выбрали обществознание (46,4%). Очень мало – физику – 7,1%, химию – 23,2%. Впервые никто не выбрал биологию.</a:t>
            </a:r>
          </a:p>
          <a:p>
            <a:r>
              <a:rPr lang="ru-RU" dirty="0" smtClean="0"/>
              <a:t>В лицее №5 традиционно формируются 2 профильных 10 класса: с углубленным изучением физики, химии и математики и с углубленным изучением права, экономики и математики. Обществознание на углубленном уровне ФГОС не предусматривает.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2344737" cy="111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\Desktop\Символика Года родных языков и народного единств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44" y="0"/>
            <a:ext cx="6929518" cy="65008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Результаты ГИА определили то предметное поле, которое требует решения в течение 2021 –2022г..:</a:t>
            </a:r>
          </a:p>
          <a:p>
            <a:pPr lvl="0"/>
            <a:r>
              <a:rPr lang="ru-RU" dirty="0" smtClean="0"/>
              <a:t>Сохранить систему подготовки к ГИА через </a:t>
            </a:r>
            <a:r>
              <a:rPr lang="ru-RU" dirty="0" err="1" smtClean="0"/>
              <a:t>консультпункты</a:t>
            </a:r>
            <a:r>
              <a:rPr lang="ru-RU" dirty="0" smtClean="0"/>
              <a:t> и репетиционные и пробные экзамены.</a:t>
            </a:r>
          </a:p>
          <a:p>
            <a:pPr lvl="0"/>
            <a:r>
              <a:rPr lang="ru-RU" dirty="0" smtClean="0"/>
              <a:t>Совершенствовать механизм взаимодействия лицея  с образовательными центрами по подготовке к ГИА.</a:t>
            </a:r>
          </a:p>
          <a:p>
            <a:pPr lvl="0"/>
            <a:r>
              <a:rPr lang="ru-RU" dirty="0" smtClean="0"/>
              <a:t>Планомерная работа учителей-предметников и классных руководителей выпускных классов  с обучающимися и родителями по выбору предметов.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57166"/>
            <a:ext cx="2344737" cy="111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олимпиады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ШЕСТЬ призеров: Степанов </a:t>
            </a:r>
            <a:r>
              <a:rPr lang="ru-RU" b="1" dirty="0" err="1" smtClean="0"/>
              <a:t>Арсен</a:t>
            </a:r>
            <a:r>
              <a:rPr lang="ru-RU" b="1" dirty="0" smtClean="0"/>
              <a:t>, Романова Елизавета, Блохин Савелий, </a:t>
            </a:r>
            <a:r>
              <a:rPr lang="ru-RU" b="1" dirty="0" err="1" smtClean="0"/>
              <a:t>Хевронина</a:t>
            </a:r>
            <a:r>
              <a:rPr lang="ru-RU" b="1" dirty="0" smtClean="0"/>
              <a:t> Елизавета, </a:t>
            </a:r>
            <a:r>
              <a:rPr lang="ru-RU" b="1" dirty="0" err="1" smtClean="0"/>
              <a:t>Борзова</a:t>
            </a:r>
            <a:r>
              <a:rPr lang="ru-RU" b="1" dirty="0" smtClean="0"/>
              <a:t> Алина, </a:t>
            </a:r>
            <a:r>
              <a:rPr lang="ru-RU" b="1" dirty="0" err="1" smtClean="0"/>
              <a:t>Ошина</a:t>
            </a:r>
            <a:r>
              <a:rPr lang="ru-RU" b="1" dirty="0" smtClean="0"/>
              <a:t> Елизавета. Впервые в лицее №5 есть 2 призера РЕСПУБЛИКАНСКОГО этапа Всероссийской олимпиады по ОБЖ: Блохин Савелий и Степанов </a:t>
            </a:r>
            <a:r>
              <a:rPr lang="ru-RU" b="1" dirty="0" err="1" smtClean="0"/>
              <a:t>Арсен</a:t>
            </a:r>
            <a:r>
              <a:rPr lang="ru-RU" b="1" dirty="0" smtClean="0"/>
              <a:t>.( учитель </a:t>
            </a:r>
            <a:r>
              <a:rPr lang="ru-RU" b="1" dirty="0" err="1" smtClean="0"/>
              <a:t>Ингачева</a:t>
            </a:r>
            <a:r>
              <a:rPr lang="ru-RU" b="1" dirty="0" smtClean="0"/>
              <a:t> Е.Б.)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357166"/>
            <a:ext cx="2344737" cy="111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олимпиады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t-RU" b="1" dirty="0" smtClean="0"/>
              <a:t>Галиев Роман – ПРИЗЕР РЕСПУБЛИКАНСКОГО этапа Всероссийской олимпиады по истории.(учитель Ахметзянов И.З.)  У него же и 2 призера муниципального этапа Всероссийской олимпиады по истории – Галиев Роман (11б) и Степанова Дарья (10б).</a:t>
            </a:r>
            <a:endParaRPr lang="ru-RU" dirty="0" smtClean="0"/>
          </a:p>
          <a:p>
            <a:r>
              <a:rPr lang="ru-RU" dirty="0" smtClean="0"/>
              <a:t>На муниципальном этапе  Всероссийской олимпиады по литературе в лицее №5 в 2020-2021г. 2 призера: </a:t>
            </a:r>
            <a:r>
              <a:rPr lang="ru-RU" dirty="0" err="1" smtClean="0"/>
              <a:t>Абязова</a:t>
            </a:r>
            <a:r>
              <a:rPr lang="ru-RU" dirty="0" smtClean="0"/>
              <a:t> Лейла (7б, учитель – </a:t>
            </a:r>
            <a:r>
              <a:rPr lang="ru-RU" dirty="0" err="1" smtClean="0"/>
              <a:t>Панибратова</a:t>
            </a:r>
            <a:r>
              <a:rPr lang="ru-RU" dirty="0" smtClean="0"/>
              <a:t> Ю.Ф.) и </a:t>
            </a:r>
            <a:r>
              <a:rPr lang="ru-RU" dirty="0" err="1" smtClean="0"/>
              <a:t>Зайниева</a:t>
            </a:r>
            <a:r>
              <a:rPr lang="ru-RU" dirty="0" smtClean="0"/>
              <a:t> Малика (9а, учителя – </a:t>
            </a:r>
            <a:r>
              <a:rPr lang="ru-RU" dirty="0" err="1" smtClean="0"/>
              <a:t>Марценюк</a:t>
            </a:r>
            <a:r>
              <a:rPr lang="ru-RU" dirty="0" smtClean="0"/>
              <a:t> О.С., Митрошина А.А.).</a:t>
            </a:r>
          </a:p>
          <a:p>
            <a:r>
              <a:rPr lang="ru-RU" b="1" dirty="0" smtClean="0"/>
              <a:t> 2 призера муниципального тура Всероссийской олимпиады по русскому языку: </a:t>
            </a:r>
            <a:r>
              <a:rPr lang="ru-RU" b="1" dirty="0" err="1" smtClean="0"/>
              <a:t>Шагиева</a:t>
            </a:r>
            <a:r>
              <a:rPr lang="ru-RU" b="1" dirty="0" smtClean="0"/>
              <a:t> Екатерина (7б, учитель – </a:t>
            </a:r>
            <a:r>
              <a:rPr lang="ru-RU" b="1" dirty="0" err="1" smtClean="0"/>
              <a:t>Панибратова</a:t>
            </a:r>
            <a:r>
              <a:rPr lang="ru-RU" b="1" dirty="0" smtClean="0"/>
              <a:t> Ю.Ф.), </a:t>
            </a:r>
            <a:r>
              <a:rPr lang="ru-RU" b="1" dirty="0" err="1" smtClean="0"/>
              <a:t>Гобечия</a:t>
            </a:r>
            <a:r>
              <a:rPr lang="ru-RU" b="1" dirty="0" smtClean="0"/>
              <a:t> Герман (8а, учитель- </a:t>
            </a:r>
            <a:r>
              <a:rPr lang="ru-RU" b="1" dirty="0" err="1" smtClean="0"/>
              <a:t>Хайруллина</a:t>
            </a:r>
            <a:r>
              <a:rPr lang="ru-RU" b="1" dirty="0" smtClean="0"/>
              <a:t> А.А.).</a:t>
            </a:r>
            <a:endParaRPr lang="ru-RU" dirty="0" smtClean="0"/>
          </a:p>
          <a:p>
            <a:r>
              <a:rPr lang="ru-RU" b="1" dirty="0" smtClean="0"/>
              <a:t>Ежегодно ученики </a:t>
            </a:r>
            <a:r>
              <a:rPr lang="ru-RU" b="1" dirty="0" err="1" smtClean="0"/>
              <a:t>Вакиловой</a:t>
            </a:r>
            <a:r>
              <a:rPr lang="ru-RU" b="1" dirty="0" smtClean="0"/>
              <a:t> Д.Г. становятся призерами муниципального этапа Всероссийской олимпиады по биологии и экологии. Вот и в 2020-2021г. у нее 3 призера по биологии: Кудрявцева Екатерина (9б), </a:t>
            </a:r>
            <a:r>
              <a:rPr lang="ru-RU" b="1" dirty="0" err="1" smtClean="0"/>
              <a:t>Мукминова</a:t>
            </a:r>
            <a:r>
              <a:rPr lang="ru-RU" b="1" dirty="0" smtClean="0"/>
              <a:t> </a:t>
            </a:r>
            <a:r>
              <a:rPr lang="ru-RU" b="1" dirty="0" err="1" smtClean="0"/>
              <a:t>Милена</a:t>
            </a:r>
            <a:r>
              <a:rPr lang="ru-RU" b="1" dirty="0" smtClean="0"/>
              <a:t> (10а), </a:t>
            </a:r>
            <a:r>
              <a:rPr lang="ru-RU" b="1" dirty="0" err="1" smtClean="0"/>
              <a:t>ХаяроваЭйнара</a:t>
            </a:r>
            <a:r>
              <a:rPr lang="ru-RU" b="1" dirty="0" smtClean="0"/>
              <a:t> (11а) и 1 призер по экологии – Прохорова Елизавета (8б).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285728"/>
            <a:ext cx="2344737" cy="111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i="1" dirty="0" smtClean="0"/>
              <a:t>Сведения о повышении квалификации и аттестации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1" i="1" dirty="0" smtClean="0"/>
              <a:t>в 2020 – 2021 учебном году.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i="1" dirty="0" smtClean="0"/>
              <a:t>Особенностью курсовой подготовки учителей в 2021 году является добавление дополнительного курса в рамках федеральной программы «Учитель будущего» размером 24 часа. Кроме данного курса подготовки каждый учитель должен пройти основной курс. Учителя лицея выбрали разнообразные направления курсовой подготовки интересные именно в рамках их трудовой деятельности. Большинство курсов проходят в крупнейших учебных заведениях республики.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i="1" dirty="0" smtClean="0"/>
              <a:t>В сентябре 2021 года начинается кампания по записи на курсы 2022 календарного года. Предварительно на курсы должны записаться 22 сотрудника. </a:t>
            </a:r>
            <a:endParaRPr lang="ru-RU" dirty="0" smtClean="0"/>
          </a:p>
          <a:p>
            <a:r>
              <a:rPr lang="ru-RU" b="1" i="1" dirty="0" smtClean="0"/>
              <a:t>В 2020-2021 учебном году  педагогическую аттестацию  в МБОУ «Лицей №5» прошли 4 педагога: </a:t>
            </a:r>
            <a:r>
              <a:rPr lang="ru-RU" b="1" i="1" dirty="0" err="1" smtClean="0"/>
              <a:t>Вельдер</a:t>
            </a:r>
            <a:r>
              <a:rPr lang="ru-RU" b="1" i="1" dirty="0" smtClean="0"/>
              <a:t> Э.А. -высшая категория, Самойлов Р.В.- первая категория, учителя совместители </a:t>
            </a:r>
            <a:r>
              <a:rPr lang="ru-RU" b="1" i="1" dirty="0" err="1" smtClean="0"/>
              <a:t>Гилязутдинова</a:t>
            </a:r>
            <a:r>
              <a:rPr lang="ru-RU" b="1" i="1" dirty="0" smtClean="0"/>
              <a:t> Л.Г. и Исмагилова Р.Р. прошли на первую категорию. </a:t>
            </a:r>
            <a:endParaRPr lang="ru-RU" dirty="0" smtClean="0"/>
          </a:p>
          <a:p>
            <a:r>
              <a:rPr lang="ru-RU" b="1" i="1" dirty="0" smtClean="0"/>
              <a:t>Осенью 2021 года планируется аттестация </a:t>
            </a:r>
            <a:r>
              <a:rPr lang="ru-RU" b="1" i="1" dirty="0" err="1" smtClean="0"/>
              <a:t>Ашрафзянова</a:t>
            </a:r>
            <a:r>
              <a:rPr lang="ru-RU" b="1" i="1" dirty="0" smtClean="0"/>
              <a:t> А.И., </a:t>
            </a:r>
            <a:r>
              <a:rPr lang="ru-RU" b="1" i="1" dirty="0" err="1" smtClean="0"/>
              <a:t>Ахметзянова</a:t>
            </a:r>
            <a:r>
              <a:rPr lang="ru-RU" b="1" i="1" dirty="0" smtClean="0"/>
              <a:t> И.З., </a:t>
            </a:r>
            <a:r>
              <a:rPr lang="ru-RU" b="1" i="1" dirty="0" err="1" smtClean="0"/>
              <a:t>Вашуровой</a:t>
            </a:r>
            <a:r>
              <a:rPr lang="ru-RU" b="1" i="1" dirty="0" smtClean="0"/>
              <a:t> Г.Т., </a:t>
            </a:r>
            <a:r>
              <a:rPr lang="ru-RU" b="1" i="1" dirty="0" err="1" smtClean="0"/>
              <a:t>Давлетшиной</a:t>
            </a:r>
            <a:r>
              <a:rPr lang="ru-RU" b="1" i="1" dirty="0" smtClean="0"/>
              <a:t> Г.А., </a:t>
            </a:r>
            <a:r>
              <a:rPr lang="ru-RU" b="1" i="1" dirty="0" err="1" smtClean="0"/>
              <a:t>Закирововй</a:t>
            </a:r>
            <a:r>
              <a:rPr lang="ru-RU" b="1" i="1" dirty="0" smtClean="0"/>
              <a:t> И.И., </a:t>
            </a:r>
            <a:r>
              <a:rPr lang="ru-RU" b="1" i="1" dirty="0" err="1" smtClean="0"/>
              <a:t>Камалеевой</a:t>
            </a:r>
            <a:r>
              <a:rPr lang="ru-RU" b="1" i="1" dirty="0" smtClean="0"/>
              <a:t> Г.И., Рахматуллиной Г.Г., </a:t>
            </a:r>
            <a:r>
              <a:rPr lang="ru-RU" b="1" i="1" dirty="0" err="1" smtClean="0"/>
              <a:t>СаттаровойЧ.Р</a:t>
            </a:r>
            <a:r>
              <a:rPr lang="ru-RU" b="1" i="1" dirty="0" smtClean="0"/>
              <a:t>..  Кроме того, рекомендуется пройти аттестацию Байковой А.А., </a:t>
            </a:r>
            <a:r>
              <a:rPr lang="ru-RU" b="1" i="1" dirty="0" err="1" smtClean="0"/>
              <a:t>Ахматхановой</a:t>
            </a:r>
            <a:r>
              <a:rPr lang="ru-RU" b="1" i="1" dirty="0" smtClean="0"/>
              <a:t> Э.И.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85728"/>
            <a:ext cx="2344737" cy="111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1.  Все обучающиеся на уровне основного общего и среднего общего образования успешно прошли промежуточную аттестацию за 2020 – 2021 год.</a:t>
            </a:r>
          </a:p>
          <a:p>
            <a:r>
              <a:rPr lang="ru-RU" dirty="0" smtClean="0"/>
              <a:t>2. На заседаниях методических объединений проанализировать итоги промежуточной аттестации.</a:t>
            </a:r>
          </a:p>
          <a:p>
            <a:r>
              <a:rPr lang="ru-RU" dirty="0" smtClean="0"/>
              <a:t>3 Отметить высокую эффективность и результативность работы по подготовке и результатам участия школьников в республиканском и муниципальном этапах Всероссийской предметной олимпиады следующих учителей:  </a:t>
            </a:r>
            <a:r>
              <a:rPr lang="ru-RU" dirty="0" err="1" smtClean="0"/>
              <a:t>Ингачевой</a:t>
            </a:r>
            <a:r>
              <a:rPr lang="ru-RU" dirty="0" smtClean="0"/>
              <a:t> Е.Б., </a:t>
            </a:r>
            <a:r>
              <a:rPr lang="ru-RU" dirty="0" err="1" smtClean="0"/>
              <a:t>Вакиловой</a:t>
            </a:r>
            <a:r>
              <a:rPr lang="ru-RU" dirty="0" smtClean="0"/>
              <a:t> Д.Г., </a:t>
            </a:r>
            <a:r>
              <a:rPr lang="ru-RU" dirty="0" err="1" smtClean="0"/>
              <a:t>Ахметзянова</a:t>
            </a:r>
            <a:r>
              <a:rPr lang="ru-RU" dirty="0" smtClean="0"/>
              <a:t> И.З., </a:t>
            </a:r>
            <a:r>
              <a:rPr lang="ru-RU" dirty="0" err="1" smtClean="0"/>
              <a:t>Марценюк</a:t>
            </a:r>
            <a:r>
              <a:rPr lang="ru-RU" dirty="0" smtClean="0"/>
              <a:t> О.С., </a:t>
            </a:r>
            <a:r>
              <a:rPr lang="ru-RU" dirty="0" err="1" smtClean="0"/>
              <a:t>Шарафеевой</a:t>
            </a:r>
            <a:r>
              <a:rPr lang="ru-RU" dirty="0" smtClean="0"/>
              <a:t> Д.И., </a:t>
            </a:r>
            <a:r>
              <a:rPr lang="ru-RU" dirty="0" err="1" smtClean="0"/>
              <a:t>Панибратовой</a:t>
            </a:r>
            <a:r>
              <a:rPr lang="ru-RU" dirty="0" smtClean="0"/>
              <a:t> Ю.Ф., </a:t>
            </a:r>
            <a:r>
              <a:rPr lang="ru-RU" dirty="0" err="1" smtClean="0"/>
              <a:t>Хайруллиной</a:t>
            </a:r>
            <a:r>
              <a:rPr lang="ru-RU" dirty="0" smtClean="0"/>
              <a:t> А.А.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85728"/>
            <a:ext cx="2344737" cy="111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Организация питания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Охват питанием за 2020-2021 учебный год составляет 87,2</a:t>
            </a:r>
            <a:r>
              <a:rPr lang="ru-RU" b="1" dirty="0" smtClean="0"/>
              <a:t>%, </a:t>
            </a:r>
            <a:r>
              <a:rPr lang="ru-RU" dirty="0" smtClean="0"/>
              <a:t>что на 12,2 % выше, чем в 2019-2020 учебном году. В 2019-2020 учебном году охват питания составил 75%.. С буфетной продукцией охват питанием составляет 114,5%. Осуществлялся родительский контроль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Приезд мэра </a:t>
            </a:r>
            <a:r>
              <a:rPr lang="ru-RU" dirty="0" err="1" smtClean="0"/>
              <a:t>И.Р.Метшина</a:t>
            </a:r>
            <a:endParaRPr lang="ru-RU" dirty="0"/>
          </a:p>
        </p:txBody>
      </p:sp>
      <p:pic>
        <p:nvPicPr>
          <p:cNvPr id="1026" name="Picture 2" descr="C:\Users\1\Desktop\ПЕДСОВЕТ\DEN_3487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2786058"/>
            <a:ext cx="3426398" cy="2571768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85728"/>
            <a:ext cx="2344737" cy="111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Обеспечение безопасности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Безопасность  образовательного  учреждения – это  условие  сохранения  жизни  и  здоровья  обучающихся  и  работников,  а  также  материальных  ценностей  образовательного  учреждения  от  возможных  несчастных  случаев,  пожаров,  аварий  и  других  чрезвычайных  ситуаций.</a:t>
            </a:r>
          </a:p>
          <a:p>
            <a:r>
              <a:rPr lang="ru-RU" dirty="0" smtClean="0"/>
              <a:t>Безопасность  образовательного  учреждения  включает  в  себя  все  виды  безопасности,  содержащиеся  в  федеральном  законе  «О  техническом  регулировании»  и  в  первую  очередь:  пожарную  безопасность,  электрическую  безопасность,  взрывобезопасность,  безопасность,  связанную  с  техническим  состоянием  среды  обитания. За лето поменяли КТС, новый забор, установили новую дверь с контролем доступа.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4290"/>
            <a:ext cx="2344737" cy="111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Брэнды</a:t>
            </a:r>
            <a:r>
              <a:rPr lang="ru-RU" dirty="0" smtClean="0"/>
              <a:t> 5 лицея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u="sng" dirty="0" smtClean="0"/>
              <a:t>Году родных языков посвящается.</a:t>
            </a:r>
            <a:endParaRPr lang="ru-RU" dirty="0" smtClean="0"/>
          </a:p>
          <a:p>
            <a:r>
              <a:rPr lang="ru-RU" u="sng" dirty="0" smtClean="0">
                <a:hlinkClick r:id="rId2"/>
              </a:rPr>
              <a:t>7 июня в Доме Дружбы народов Татарстана состоялся совместный концерт  общества </a:t>
            </a:r>
            <a:r>
              <a:rPr lang="ru-RU" u="sng" dirty="0" err="1" smtClean="0">
                <a:hlinkClick r:id="rId2"/>
              </a:rPr>
              <a:t>российско</a:t>
            </a:r>
            <a:r>
              <a:rPr lang="ru-RU" u="sng" dirty="0" smtClean="0">
                <a:hlinkClick r:id="rId2"/>
              </a:rPr>
              <a:t>- польской дружбы " Белый орел" при лицее и вновь созданной  организации " Поляки Казани". Концерт посвящен году родных языков, где прозвучали польские песни, которые исполнили ребята фольклорных и вокальных ансамблей лицея под руководством Саитовой К.М.</a:t>
            </a:r>
            <a:r>
              <a:rPr lang="ru-RU" dirty="0" smtClean="0">
                <a:hlinkClick r:id="rId2"/>
              </a:rPr>
              <a:t> </a:t>
            </a:r>
            <a:r>
              <a:rPr lang="ru-RU" u="sng" dirty="0" smtClean="0">
                <a:hlinkClick r:id="rId2"/>
              </a:rPr>
              <a:t> </a:t>
            </a:r>
            <a:endParaRPr lang="ru-RU" dirty="0"/>
          </a:p>
        </p:txBody>
      </p:sp>
      <p:pic>
        <p:nvPicPr>
          <p:cNvPr id="5" name="Содержимое 3" descr="https://edu.tatar.ru/upload/news/org2143/2672492.jpg">
            <a:hlinkClick r:id="rId2"/>
          </p:cNvPr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571613"/>
            <a:ext cx="4000528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Финансовая грамотность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Республиканская научно-практическая конференция</a:t>
            </a:r>
          </a:p>
          <a:p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 err="1" smtClean="0"/>
              <a:t>Он-лайн</a:t>
            </a:r>
            <a:r>
              <a:rPr lang="ru-RU" dirty="0" smtClean="0"/>
              <a:t> олимпиада по финансовой грамот-</a:t>
            </a:r>
          </a:p>
          <a:p>
            <a:pPr>
              <a:buNone/>
            </a:pPr>
            <a:r>
              <a:rPr lang="ru-RU" dirty="0" smtClean="0"/>
              <a:t>     </a:t>
            </a:r>
            <a:r>
              <a:rPr lang="ru-RU" dirty="0" err="1" smtClean="0"/>
              <a:t>ности</a:t>
            </a:r>
            <a:r>
              <a:rPr lang="ru-RU" dirty="0" smtClean="0"/>
              <a:t>» </a:t>
            </a:r>
            <a:r>
              <a:rPr lang="ru-RU" smtClean="0"/>
              <a:t>Приезд Министра </a:t>
            </a:r>
            <a:r>
              <a:rPr lang="ru-RU" dirty="0" smtClean="0"/>
              <a:t>образования РТ </a:t>
            </a:r>
            <a:r>
              <a:rPr lang="ru-RU" dirty="0" err="1" smtClean="0"/>
              <a:t>Хадиуллина</a:t>
            </a:r>
            <a:r>
              <a:rPr lang="ru-RU" dirty="0" smtClean="0"/>
              <a:t> И.Г.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3" y="2357430"/>
            <a:ext cx="4543428" cy="3143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i="1" dirty="0" smtClean="0"/>
              <a:t> </a:t>
            </a:r>
            <a:endParaRPr lang="ru-RU" dirty="0" smtClean="0"/>
          </a:p>
          <a:p>
            <a:r>
              <a:rPr lang="ru-RU" sz="2600" dirty="0" smtClean="0"/>
              <a:t> В 2020 – 2021 учебном году  работа лицея была направлена на продолжение внедрения конвергентного образования.</a:t>
            </a:r>
          </a:p>
          <a:p>
            <a:r>
              <a:rPr lang="ru-RU" sz="2600" b="1" u="sng" dirty="0" smtClean="0"/>
              <a:t>Цель</a:t>
            </a:r>
            <a:r>
              <a:rPr lang="ru-RU" sz="2600" dirty="0" smtClean="0"/>
              <a:t>: «Создание благоприятной, способствующей раскрытию индивидуальных особенностей обучающихся, обеспечивающей возможности их самоопределения и </a:t>
            </a:r>
            <a:r>
              <a:rPr lang="ru-RU" sz="2600" dirty="0" err="1" smtClean="0"/>
              <a:t>самопреобразовательной</a:t>
            </a:r>
            <a:r>
              <a:rPr lang="ru-RU" sz="2600" dirty="0" smtClean="0"/>
              <a:t> среды для реализации и укрепления здоровья школьников».</a:t>
            </a:r>
            <a:endParaRPr lang="ru-RU" sz="2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85728"/>
            <a:ext cx="2344737" cy="111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124" y="188640"/>
            <a:ext cx="8890876" cy="92447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олимпиада «Финансовая грамотность»; май 2021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Дарья\Downloads\IMG-20210506-WA00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58" y="1412776"/>
            <a:ext cx="4052041" cy="5414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Дарья\Downloads\IMG-20210508-WA00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556792"/>
            <a:ext cx="3857625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43480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Баскетбол в школе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Содержимое 6" descr="https://edu.tatar.ru/upload/news/org2143/2636248.jpg">
            <a:hlinkClick r:id="rId2"/>
          </p:cNvPr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4572008"/>
            <a:ext cx="321471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u="sng" dirty="0" smtClean="0"/>
              <a:t>ДЮБЛ-УНИКС!!!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b="1" u="sng" dirty="0" smtClean="0"/>
              <a:t> </a:t>
            </a:r>
            <a:endParaRPr lang="ru-RU" dirty="0" smtClean="0"/>
          </a:p>
          <a:p>
            <a:pPr fontAlgn="base"/>
            <a:r>
              <a:rPr lang="ru-RU" u="sng" dirty="0" smtClean="0">
                <a:hlinkClick r:id="rId2"/>
              </a:rPr>
              <a:t>Сегодня в Санкт-Петербурге завершились финальные игры Первенства России среди ДЮБЛ-2003.  Команда ДЮБЛ-УНИКС очень достойно сыграла в ТОП – 8  и впервые в истории клуба (Лига ДЮБЛ)  стала седьмой среди сильнейших команд России, одержав сегодня победу над командой «</a:t>
            </a:r>
            <a:r>
              <a:rPr lang="ru-RU" u="sng" dirty="0" err="1" smtClean="0">
                <a:hlinkClick r:id="rId2"/>
              </a:rPr>
              <a:t>Автодор</a:t>
            </a:r>
            <a:r>
              <a:rPr lang="ru-RU" u="sng" dirty="0" smtClean="0">
                <a:hlinkClick r:id="rId2"/>
              </a:rPr>
              <a:t>»!!! </a:t>
            </a:r>
            <a:r>
              <a:rPr lang="ru-RU" b="1" u="sng" dirty="0" smtClean="0">
                <a:hlinkClick r:id="rId2"/>
              </a:rPr>
              <a:t>Половина команды – ученики 11б класса нашего лицея №5!</a:t>
            </a:r>
            <a:endParaRPr lang="ru-RU" dirty="0" smtClean="0"/>
          </a:p>
          <a:p>
            <a:pPr fontAlgn="base"/>
            <a:r>
              <a:rPr lang="ru-RU" b="1" u="sng" dirty="0" smtClean="0">
                <a:hlinkClick r:id="rId2"/>
              </a:rPr>
              <a:t>От всей души поздравляем</a:t>
            </a:r>
            <a:r>
              <a:rPr lang="ru-RU" u="sng" dirty="0" smtClean="0">
                <a:hlinkClick r:id="rId2"/>
              </a:rPr>
              <a:t> Ивана </a:t>
            </a:r>
            <a:r>
              <a:rPr lang="ru-RU" u="sng" dirty="0" err="1" smtClean="0">
                <a:hlinkClick r:id="rId2"/>
              </a:rPr>
              <a:t>Самойленко</a:t>
            </a:r>
            <a:r>
              <a:rPr lang="ru-RU" u="sng" dirty="0" smtClean="0">
                <a:hlinkClick r:id="rId2"/>
              </a:rPr>
              <a:t>, Сергея Томашевского, Георгия </a:t>
            </a:r>
            <a:r>
              <a:rPr lang="ru-RU" u="sng" dirty="0" err="1" smtClean="0">
                <a:hlinkClick r:id="rId2"/>
              </a:rPr>
              <a:t>Кумаритова</a:t>
            </a:r>
            <a:r>
              <a:rPr lang="ru-RU" u="sng" dirty="0" smtClean="0">
                <a:hlinkClick r:id="rId2"/>
              </a:rPr>
              <a:t>, Никиту </a:t>
            </a:r>
            <a:r>
              <a:rPr lang="ru-RU" u="sng" dirty="0" err="1" smtClean="0">
                <a:hlinkClick r:id="rId2"/>
              </a:rPr>
              <a:t>Стребкова</a:t>
            </a:r>
            <a:r>
              <a:rPr lang="ru-RU" u="sng" dirty="0" smtClean="0">
                <a:hlinkClick r:id="rId2"/>
              </a:rPr>
              <a:t>, Ярослава </a:t>
            </a:r>
            <a:r>
              <a:rPr lang="ru-RU" u="sng" dirty="0" err="1" smtClean="0">
                <a:hlinkClick r:id="rId2"/>
              </a:rPr>
              <a:t>Пришедько</a:t>
            </a:r>
            <a:r>
              <a:rPr lang="ru-RU" u="sng" dirty="0" smtClean="0">
                <a:hlinkClick r:id="rId2"/>
              </a:rPr>
              <a:t>, Ярослава Лобанова, Тимофея Муравьева и выпускника лицея №5 </a:t>
            </a:r>
            <a:r>
              <a:rPr lang="ru-RU" u="sng" dirty="0" err="1" smtClean="0">
                <a:hlinkClick r:id="rId2"/>
              </a:rPr>
              <a:t>Гамбарова</a:t>
            </a:r>
            <a:r>
              <a:rPr lang="ru-RU" u="sng" dirty="0" smtClean="0">
                <a:hlinkClick r:id="rId2"/>
              </a:rPr>
              <a:t> Булата с великолепным завершением сезона 2020-2021!!!</a:t>
            </a:r>
            <a:endParaRPr lang="ru-RU" dirty="0" smtClean="0"/>
          </a:p>
          <a:p>
            <a:r>
              <a:rPr lang="ru-RU" u="sng" dirty="0" smtClean="0">
                <a:hlinkClick r:id="rId2"/>
              </a:rPr>
              <a:t>Благодарим за продуктивное взаимодействие тренерский штаб – </a:t>
            </a:r>
            <a:r>
              <a:rPr lang="ru-RU" b="1" u="sng" dirty="0" err="1" smtClean="0">
                <a:hlinkClick r:id="rId2"/>
              </a:rPr>
              <a:t>ДжоржеВарагича</a:t>
            </a:r>
            <a:r>
              <a:rPr lang="ru-RU" b="1" u="sng" dirty="0" smtClean="0">
                <a:hlinkClick r:id="rId2"/>
              </a:rPr>
              <a:t>, Кирилла</a:t>
            </a:r>
            <a:r>
              <a:rPr lang="ru-RU" u="sng" dirty="0" smtClean="0">
                <a:hlinkClick r:id="rId2"/>
              </a:rPr>
              <a:t> </a:t>
            </a:r>
            <a:r>
              <a:rPr lang="ru-RU" b="1" u="sng" dirty="0" smtClean="0">
                <a:hlinkClick r:id="rId2"/>
              </a:rPr>
              <a:t>Прокофьева и Артема Васильева!!!                       </a:t>
            </a:r>
            <a:endParaRPr lang="ru-RU" dirty="0"/>
          </a:p>
        </p:txBody>
      </p:sp>
      <p:pic>
        <p:nvPicPr>
          <p:cNvPr id="8" name="Рисунок 7" descr="https://edu.tatar.ru/upload/news/org2143/2607590.jpg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1428736"/>
            <a:ext cx="3524260" cy="2595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Кэс-баскет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https://edu.tatar.ru/upload/news/org2143/2584219.jpg">
            <a:hlinkClick r:id="rId2"/>
          </p:cNvPr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2428868"/>
            <a:ext cx="3000396" cy="2809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pPr fontAlgn="base"/>
            <a:r>
              <a:rPr lang="ru-RU" u="sng" dirty="0" smtClean="0">
                <a:hlinkClick r:id="rId2"/>
              </a:rPr>
              <a:t>Поздравляем наших учащихся </a:t>
            </a:r>
            <a:r>
              <a:rPr lang="ru-RU" u="sng" dirty="0" err="1" smtClean="0">
                <a:hlinkClick r:id="rId2"/>
              </a:rPr>
              <a:t>Шаботич</a:t>
            </a:r>
            <a:r>
              <a:rPr lang="ru-RU" u="sng" dirty="0" smtClean="0">
                <a:hlinkClick r:id="rId2"/>
              </a:rPr>
              <a:t> Эрвина (8б) и </a:t>
            </a:r>
            <a:r>
              <a:rPr lang="ru-RU" u="sng" dirty="0" err="1" smtClean="0">
                <a:hlinkClick r:id="rId2"/>
              </a:rPr>
              <a:t>Гиматуддинова</a:t>
            </a:r>
            <a:r>
              <a:rPr lang="ru-RU" u="sng" dirty="0" smtClean="0">
                <a:hlinkClick r:id="rId2"/>
              </a:rPr>
              <a:t>   Данила ( 11 б)       с победой в составе районной команды на городских соревнованиях " </a:t>
            </a:r>
            <a:r>
              <a:rPr lang="ru-RU" u="sng" dirty="0" err="1" smtClean="0">
                <a:hlinkClick r:id="rId2"/>
              </a:rPr>
              <a:t>Кэс</a:t>
            </a:r>
            <a:r>
              <a:rPr lang="ru-RU" u="sng" dirty="0" smtClean="0">
                <a:hlinkClick r:id="rId2"/>
              </a:rPr>
              <a:t>- </a:t>
            </a:r>
            <a:r>
              <a:rPr lang="ru-RU" u="sng" dirty="0" err="1" smtClean="0">
                <a:hlinkClick r:id="rId2"/>
              </a:rPr>
              <a:t>баскет</a:t>
            </a:r>
            <a:r>
              <a:rPr lang="ru-RU" u="sng" dirty="0" smtClean="0">
                <a:hlinkClick r:id="rId2"/>
              </a:rPr>
              <a:t>" . </a:t>
            </a:r>
            <a:r>
              <a:rPr lang="ru-RU" u="sng" dirty="0" err="1" smtClean="0">
                <a:hlinkClick r:id="rId2"/>
              </a:rPr>
              <a:t>Гиматуддинов</a:t>
            </a:r>
            <a:r>
              <a:rPr lang="ru-RU" u="sng" dirty="0" smtClean="0">
                <a:hlinkClick r:id="rId2"/>
              </a:rPr>
              <a:t>  Данил </a:t>
            </a:r>
            <a:r>
              <a:rPr lang="ru-RU" u="sng" dirty="0" err="1" smtClean="0">
                <a:hlinkClick r:id="rId2"/>
              </a:rPr>
              <a:t>обьявлен</a:t>
            </a:r>
            <a:r>
              <a:rPr lang="ru-RU" u="sng" dirty="0" smtClean="0">
                <a:hlinkClick r:id="rId2"/>
              </a:rPr>
              <a:t> лучшим игроком. Тренер команды учитель физкультуры Самойлов Руслан Вадимович. Теперь следующий этап- республика. Отрадно , что уже третий год мы принимаем участие в этих соревнованиях.</a:t>
            </a:r>
            <a:endParaRPr lang="ru-RU" dirty="0" smtClean="0"/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младшие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Трудовые резервы</a:t>
            </a:r>
            <a:endParaRPr lang="ru-RU" dirty="0"/>
          </a:p>
        </p:txBody>
      </p:sp>
      <p:pic>
        <p:nvPicPr>
          <p:cNvPr id="7" name="Содержимое 6" descr="https://edu.tatar.ru/upload/news/org2143/2425569.jpg">
            <a:hlinkClick r:id="rId2"/>
          </p:cNvPr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2357430"/>
            <a:ext cx="4000528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«Сороки»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2428868"/>
            <a:ext cx="4041775" cy="3031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Непоседы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https://edu.tatar.ru/upload/news/org2143/2631653.jpg">
            <a:hlinkClick r:id="rId2"/>
          </p:cNvPr>
          <p:cNvPicPr>
            <a:picLocks noGrp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00034" y="1643050"/>
            <a:ext cx="3857652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 smtClean="0"/>
              <a:t>Призеры Всероссийских конкурсов театральных коллективов</a:t>
            </a:r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«Феникс»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u="sng" dirty="0" smtClean="0">
                <a:hlinkClick r:id="rId2"/>
              </a:rPr>
              <a:t>28 апреля в театре им </a:t>
            </a:r>
            <a:r>
              <a:rPr lang="ru-RU" u="sng" dirty="0" err="1" smtClean="0">
                <a:hlinkClick r:id="rId2"/>
              </a:rPr>
              <a:t>Кариева</a:t>
            </a:r>
            <a:r>
              <a:rPr lang="ru-RU" u="sng" dirty="0" smtClean="0">
                <a:hlinkClick r:id="rId2"/>
              </a:rPr>
              <a:t> , который любезно согласился принять участие  в мероприятии  подготовленном совместно с МБОУ "Лицей 5 " и обучающимися  8В класса  для ветеранских  организаций города в честь празднования 9 мая- показ спектакля  "Искусство оружие сильных"  . Ветераны высоко оценили работу лицея по  патриотическому воспитанию и талант  юных артистов 8 В класса и классного  руководителя  </a:t>
            </a:r>
            <a:r>
              <a:rPr lang="ru-RU" u="sng" dirty="0" err="1" smtClean="0">
                <a:hlinkClick r:id="rId2"/>
              </a:rPr>
              <a:t>Ингачевой</a:t>
            </a:r>
            <a:r>
              <a:rPr lang="ru-RU" u="sng" dirty="0" smtClean="0">
                <a:hlinkClick r:id="rId2"/>
              </a:rPr>
              <a:t> Е..Б. ,а особую  благодарность  за  режиссёрский ход в постановке  спектакля  Алексею  </a:t>
            </a:r>
            <a:r>
              <a:rPr lang="ru-RU" u="sng" dirty="0" err="1" smtClean="0">
                <a:hlinkClick r:id="rId2"/>
              </a:rPr>
              <a:t>Ингачеву</a:t>
            </a:r>
            <a:r>
              <a:rPr lang="ru-RU" u="sng" dirty="0" smtClean="0">
                <a:hlinkClick r:id="rId2"/>
              </a:rPr>
              <a:t>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Содержимое 3" descr="https://edu.tatar.ru/upload/news/org2143/2646144.jpg">
            <a:hlinkClick r:id="rId2"/>
          </p:cNvPr>
          <p:cNvPicPr>
            <a:picLocks noGrp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2357430"/>
            <a:ext cx="342902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Home\Desktop\фото с телефона май2021\Новая папка\IMG-20210502-WA0048.jpg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5857884" y="285728"/>
            <a:ext cx="3048000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Проекты в классных коллективах</a:t>
            </a:r>
            <a:endParaRPr lang="ru-RU" dirty="0"/>
          </a:p>
        </p:txBody>
      </p:sp>
      <p:pic>
        <p:nvPicPr>
          <p:cNvPr id="4" name="Содержимое 3" descr="C:\Users\Home\Desktop\фото с телефона май2021\Новая папка\IMG-20210414-WA0047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643306" y="3929066"/>
            <a:ext cx="2676698" cy="1857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5786" y="1214422"/>
            <a:ext cx="3943350" cy="1987868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3286124"/>
            <a:ext cx="3643306" cy="3571876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5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500562" y="1643050"/>
            <a:ext cx="2514600" cy="1886037"/>
          </a:xfrm>
          <a:prstGeom prst="rect">
            <a:avLst/>
          </a:prstGeom>
          <a:noFill/>
        </p:spPr>
      </p:pic>
      <p:pic>
        <p:nvPicPr>
          <p:cNvPr id="8" name="Рисунок 7"/>
          <p:cNvPicPr/>
          <p:nvPr/>
        </p:nvPicPr>
        <p:blipFill>
          <a:blip r:embed="rId6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6643702" y="1643050"/>
            <a:ext cx="2273935" cy="1706880"/>
          </a:xfrm>
          <a:prstGeom prst="rect">
            <a:avLst/>
          </a:prstGeom>
          <a:noFill/>
        </p:spPr>
      </p:pic>
      <p:pic>
        <p:nvPicPr>
          <p:cNvPr id="9" name="Рисунок 8"/>
          <p:cNvPicPr/>
          <p:nvPr/>
        </p:nvPicPr>
        <p:blipFill>
          <a:blip r:embed="rId7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6429388" y="3571876"/>
            <a:ext cx="2438400" cy="22072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88074" y="548680"/>
            <a:ext cx="8655926" cy="470898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60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anose="03010101010201010101" pitchFamily="66" charset="0"/>
                <a:ea typeface="Microsoft YaHei UI Light" panose="020B0502040204020203" pitchFamily="34" charset="-122"/>
              </a:rPr>
              <a:t>МБОУ </a:t>
            </a:r>
            <a:r>
              <a:rPr lang="en-US" sz="60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anose="03010101010201010101" pitchFamily="66" charset="0"/>
                <a:ea typeface="Microsoft YaHei UI Light" panose="020B0502040204020203" pitchFamily="34" charset="-122"/>
              </a:rPr>
              <a:t>“</a:t>
            </a:r>
            <a:r>
              <a:rPr lang="ru-RU" sz="60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anose="03010101010201010101" pitchFamily="66" charset="0"/>
                <a:ea typeface="Microsoft YaHei UI Light" panose="020B0502040204020203" pitchFamily="34" charset="-122"/>
              </a:rPr>
              <a:t> Лицей № 5</a:t>
            </a:r>
            <a:r>
              <a:rPr lang="en-US" sz="60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anose="03010101010201010101" pitchFamily="66" charset="0"/>
                <a:ea typeface="Microsoft YaHei UI Light" panose="020B0502040204020203" pitchFamily="34" charset="-122"/>
              </a:rPr>
              <a:t>”</a:t>
            </a:r>
          </a:p>
          <a:p>
            <a:pPr algn="ctr">
              <a:defRPr/>
            </a:pPr>
            <a:r>
              <a:rPr lang="ru-RU" sz="60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anose="03010101010201010101" pitchFamily="66" charset="0"/>
                <a:ea typeface="Microsoft YaHei UI Light" panose="020B0502040204020203" pitchFamily="34" charset="-122"/>
              </a:rPr>
              <a:t>Лагерная смена </a:t>
            </a:r>
          </a:p>
          <a:p>
            <a:pPr algn="ctr">
              <a:defRPr/>
            </a:pPr>
            <a:r>
              <a:rPr lang="ru-RU" sz="60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anose="03010101010201010101" pitchFamily="66" charset="0"/>
                <a:ea typeface="Microsoft YaHei UI Light" panose="020B0502040204020203" pitchFamily="34" charset="-122"/>
              </a:rPr>
              <a:t>« Создавая будущее…»</a:t>
            </a:r>
          </a:p>
          <a:p>
            <a:pPr algn="ctr">
              <a:defRPr/>
            </a:pPr>
            <a:r>
              <a:rPr lang="ru-RU" sz="60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anose="03010101010201010101" pitchFamily="66" charset="0"/>
                <a:ea typeface="Microsoft YaHei UI Light" panose="020B0502040204020203" pitchFamily="34" charset="-122"/>
              </a:rPr>
              <a:t> лето 2021 </a:t>
            </a:r>
            <a:r>
              <a:rPr lang="ru-RU" sz="36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anose="03010101010201010101" pitchFamily="66" charset="0"/>
                <a:ea typeface="Microsoft YaHei UI Light" panose="020B0502040204020203" pitchFamily="34" charset="-122"/>
              </a:rPr>
              <a:t>Г.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79912" y="6021288"/>
            <a:ext cx="3143272" cy="584775"/>
          </a:xfrm>
          <a:prstGeom prst="rect">
            <a:avLst/>
          </a:prstGeom>
          <a:solidFill>
            <a:srgbClr val="92D050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  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Лицей №5</a:t>
            </a:r>
          </a:p>
        </p:txBody>
      </p:sp>
      <p:pic>
        <p:nvPicPr>
          <p:cNvPr id="8196" name="Picture 2" descr="C:\Users\Licey5\Pictures\images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35863" y="5160963"/>
            <a:ext cx="130492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5-конечная звезда 1"/>
          <p:cNvSpPr/>
          <p:nvPr/>
        </p:nvSpPr>
        <p:spPr>
          <a:xfrm>
            <a:off x="1116013" y="3225800"/>
            <a:ext cx="935037" cy="79216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8" name="5-конечная звезда 7"/>
          <p:cNvSpPr/>
          <p:nvPr/>
        </p:nvSpPr>
        <p:spPr>
          <a:xfrm rot="20311711">
            <a:off x="296863" y="1268413"/>
            <a:ext cx="936625" cy="79216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9" name="5-конечная звезда 8"/>
          <p:cNvSpPr/>
          <p:nvPr/>
        </p:nvSpPr>
        <p:spPr>
          <a:xfrm rot="20311711">
            <a:off x="7348538" y="3824288"/>
            <a:ext cx="936625" cy="79216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1" descr="F:\ЛАГЕРЬ ЛЕТО\ФОТО\IMG-20210604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838" y="3141663"/>
            <a:ext cx="4854575" cy="333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Рисунок 3" descr="F:\ЛАГЕРЬ ЛЕТО\ФОТО\IMG-20210604-WA00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063" y="319088"/>
            <a:ext cx="2592387" cy="324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Рисунок 4" descr="F:\ЛАГЕРЬ ЛЕТО\ФОТО\IMG_20210604_1016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0113" y="3284538"/>
            <a:ext cx="2592387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Рисунок 2" descr="F:\ЛАГЕРЬ ЛЕТО\ФОТО\IMG-20210604-WA00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401512">
            <a:off x="481013" y="468313"/>
            <a:ext cx="4178300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3" descr="F:\ЛАГЕРЬ ЛЕТО\ФОТО\IMG-20210603-WA0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700419">
            <a:off x="6119813" y="579438"/>
            <a:ext cx="2520950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Рисунок 2" descr="F:\ЛАГЕРЬ ЛЕТО\ФОТО\IMG_20210601_0947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468403">
            <a:off x="436563" y="630238"/>
            <a:ext cx="5729287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Рисунок 4" descr="F:\ЛАГЕРЬ ЛЕТО\ФОТО\IMG-20210603-WA00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57713" y="3771900"/>
            <a:ext cx="2476500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лицее 31 класс-комплект. Обучалось 842 ребенка. В </a:t>
            </a:r>
            <a:r>
              <a:rPr lang="ru-RU" dirty="0" err="1" smtClean="0"/>
              <a:t>теч.года</a:t>
            </a:r>
            <a:r>
              <a:rPr lang="ru-RU" dirty="0" smtClean="0"/>
              <a:t> было выбытие учащихся. В основном главная причина- </a:t>
            </a:r>
            <a:r>
              <a:rPr lang="ru-RU" dirty="0" err="1" smtClean="0"/>
              <a:t>отьезд</a:t>
            </a:r>
            <a:r>
              <a:rPr lang="ru-RU" dirty="0" smtClean="0"/>
              <a:t> родителей в другой регион , за границу и выход на семейное образование.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57166"/>
            <a:ext cx="2344737" cy="111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3929058" y="6143644"/>
            <a:ext cx="5214942" cy="45432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3">
                    <a:lumMod val="75000"/>
                  </a:schemeClr>
                </a:solidFill>
                <a:latin typeface="Corbel" pitchFamily="34" charset="0"/>
              </a:rPr>
              <a:t>  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</a:rPr>
              <a:t>Культурные «походы»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endParaRPr>
          </a:p>
        </p:txBody>
      </p:sp>
      <p:pic>
        <p:nvPicPr>
          <p:cNvPr id="23558" name="Picture 6" descr="https://sun9-62.userapi.com/impg/dnf07iIa_Ncd2BxrUO634FgjQxxNvObr3QGKuQ/gocNlz5lo14.jpg?size=1280x960&amp;quality=96&amp;sign=19422029847b5820245257899a57bc35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3857620" cy="2893215"/>
          </a:xfrm>
          <a:prstGeom prst="rect">
            <a:avLst/>
          </a:prstGeom>
          <a:noFill/>
        </p:spPr>
      </p:pic>
      <p:sp>
        <p:nvSpPr>
          <p:cNvPr id="10" name="Текст 5"/>
          <p:cNvSpPr txBox="1">
            <a:spLocks/>
          </p:cNvSpPr>
          <p:nvPr/>
        </p:nvSpPr>
        <p:spPr>
          <a:xfrm>
            <a:off x="6429388" y="285728"/>
            <a:ext cx="2500298" cy="454324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latin typeface="Corbel" pitchFamily="34" charset="0"/>
              </a:rPr>
              <a:t>в</a:t>
            </a:r>
            <a:r>
              <a:rPr kumimoji="0" lang="ru-RU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ыставка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,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Corbel" pitchFamily="34" charset="0"/>
                <a:ea typeface="+mn-ea"/>
                <a:cs typeface="+mn-cs"/>
              </a:rPr>
              <a:t> посвященная проблемам экологии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Corbel" pitchFamily="34" charset="0"/>
              <a:ea typeface="+mn-ea"/>
              <a:cs typeface="+mn-cs"/>
            </a:endParaRPr>
          </a:p>
        </p:txBody>
      </p:sp>
      <p:pic>
        <p:nvPicPr>
          <p:cNvPr id="23556" name="Picture 4" descr="https://sun9-58.userapi.com/impg/OZXFive79idfcrUljEEDE7j2fLgU0Iw45TbWbw/R5t-ZPzZHU8.jpg?size=810x1080&amp;quality=96&amp;sign=5d494c44ca9843cc814146e0905e1e66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0"/>
            <a:ext cx="2143140" cy="2857521"/>
          </a:xfrm>
          <a:prstGeom prst="rect">
            <a:avLst/>
          </a:prstGeom>
          <a:noFill/>
        </p:spPr>
      </p:pic>
      <p:pic>
        <p:nvPicPr>
          <p:cNvPr id="23560" name="Picture 8" descr="https://sun9-67.userapi.com/impg/dos9OtgjhTfI5YvFVXFCtdfmnMqbM6B-NYOMzw/bgv0VeLBy9I.jpg?size=1280x1088&amp;quality=96&amp;sign=362dcfef90c416ffdd3b578663cdd161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000372"/>
            <a:ext cx="3429024" cy="2914671"/>
          </a:xfrm>
          <a:prstGeom prst="rect">
            <a:avLst/>
          </a:prstGeom>
          <a:noFill/>
        </p:spPr>
      </p:pic>
      <p:sp>
        <p:nvSpPr>
          <p:cNvPr id="12" name="Текст 5"/>
          <p:cNvSpPr txBox="1">
            <a:spLocks/>
          </p:cNvSpPr>
          <p:nvPr/>
        </p:nvSpPr>
        <p:spPr>
          <a:xfrm>
            <a:off x="0" y="6000768"/>
            <a:ext cx="5214942" cy="454324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latin typeface="Corbel" pitchFamily="34" charset="0"/>
              </a:rPr>
              <a:t>интеллектуальный </a:t>
            </a:r>
            <a:r>
              <a:rPr lang="ru-RU" sz="2000" b="1" dirty="0" err="1" smtClean="0">
                <a:solidFill>
                  <a:schemeClr val="accent3">
                    <a:lumMod val="75000"/>
                  </a:schemeClr>
                </a:solidFill>
                <a:latin typeface="Corbel" pitchFamily="34" charset="0"/>
              </a:rPr>
              <a:t>квест</a:t>
            </a: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latin typeface="Corbel" pitchFamily="34" charset="0"/>
              </a:rPr>
              <a:t> « 10 </a:t>
            </a:r>
            <a:r>
              <a:rPr lang="ru-RU" sz="2000" b="1" dirty="0" err="1" smtClean="0">
                <a:solidFill>
                  <a:schemeClr val="accent3">
                    <a:lumMod val="75000"/>
                  </a:schemeClr>
                </a:solidFill>
                <a:latin typeface="Corbel" pitchFamily="34" charset="0"/>
              </a:rPr>
              <a:t>негритят</a:t>
            </a: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latin typeface="Corbel" pitchFamily="34" charset="0"/>
              </a:rPr>
              <a:t>»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Corbel" pitchFamily="34" charset="0"/>
              <a:ea typeface="+mn-ea"/>
              <a:cs typeface="+mn-cs"/>
            </a:endParaRPr>
          </a:p>
        </p:txBody>
      </p:sp>
      <p:pic>
        <p:nvPicPr>
          <p:cNvPr id="23562" name="Picture 10" descr="https://sun9-13.userapi.com/impg/tsAIyeupOsWkRfUQZAKNic0jlnS1DGc3rU5BpA/nTXmt4aIktE.jpg?size=1280x958&amp;quality=96&amp;sign=081149fbe60d6f85a75456276be36c70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9058" y="2500306"/>
            <a:ext cx="4132237" cy="3092721"/>
          </a:xfrm>
          <a:prstGeom prst="rect">
            <a:avLst/>
          </a:prstGeom>
          <a:noFill/>
        </p:spPr>
      </p:pic>
      <p:sp>
        <p:nvSpPr>
          <p:cNvPr id="14" name="Текст 5"/>
          <p:cNvSpPr txBox="1">
            <a:spLocks/>
          </p:cNvSpPr>
          <p:nvPr/>
        </p:nvSpPr>
        <p:spPr>
          <a:xfrm>
            <a:off x="3929058" y="5643578"/>
            <a:ext cx="5214942" cy="454324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latin typeface="Corbel" pitchFamily="34" charset="0"/>
              </a:rPr>
              <a:t> </a:t>
            </a:r>
            <a:r>
              <a:rPr lang="ru-RU" sz="2000" b="1" dirty="0" err="1" smtClean="0">
                <a:solidFill>
                  <a:schemeClr val="accent3">
                    <a:lumMod val="75000"/>
                  </a:schemeClr>
                </a:solidFill>
                <a:latin typeface="Corbel" pitchFamily="34" charset="0"/>
              </a:rPr>
              <a:t>квест-перфоманс</a:t>
            </a: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latin typeface="Corbel" pitchFamily="34" charset="0"/>
              </a:rPr>
              <a:t> « Тишина»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Corbel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Click="0" advTm="10000">
    <p:cover dir="ru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47F4691-8F66-4538-AAB9-43CF025F7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1" y="199528"/>
            <a:ext cx="6499727" cy="1213636"/>
          </a:xfrm>
        </p:spPr>
        <p:txBody>
          <a:bodyPr>
            <a:noAutofit/>
          </a:bodyPr>
          <a:lstStyle/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овко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быстро и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умело, все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трудности преодолели смело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Дружно, смело,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энергично, выполнили всё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b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отлично!</a:t>
            </a:r>
            <a:b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E9249C6-DA9A-4386-BDBE-E59CEFA5CF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14" y="1297474"/>
            <a:ext cx="1647459" cy="292881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2722DB92-FA06-479D-9FE6-424D6AD7FB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616" y="2886929"/>
            <a:ext cx="1647459" cy="293263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B6E26E9C-19C1-4DF7-8125-499FB7A1E2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394" y="3882683"/>
            <a:ext cx="2135345" cy="213534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E29F2006-18C2-4526-AC34-638EE98C7FC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394" y="1106047"/>
            <a:ext cx="2025267" cy="202526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547BE12D-A5ED-4304-9690-F60D25EF379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736" y="1106047"/>
            <a:ext cx="2025267" cy="2025267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CCAC711D-1BAD-4D3A-A8C3-8712CD26E07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936" y="3685309"/>
            <a:ext cx="1634065" cy="26133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4040313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0221" y="96983"/>
            <a:ext cx="3337843" cy="1607127"/>
          </a:xfrm>
        </p:spPr>
        <p:txBody>
          <a:bodyPr>
            <a:noAutofit/>
          </a:bodyPr>
          <a:lstStyle/>
          <a:p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Наконец-то наступило долгожданное лето</a:t>
            </a: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Десятый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 учебы промчался незаметно,</a:t>
            </a:r>
            <a:b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каникул, вспомним школу не</a:t>
            </a:r>
            <a:b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раз,</a:t>
            </a:r>
            <a:b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 гордостью </a:t>
            </a: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придем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одиннадцатый</a:t>
            </a:r>
            <a:b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класс!</a:t>
            </a:r>
            <a:r>
              <a:rPr lang="ru-RU" sz="1800" i="1" dirty="0"/>
              <a:t/>
            </a:r>
            <a:br>
              <a:rPr lang="ru-RU" sz="1800" i="1" dirty="0"/>
            </a:br>
            <a:endParaRPr lang="ru-RU" sz="1800" i="1" dirty="0"/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25D34D76-EF01-40C7-8595-2F5632D2BF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989" y="2472709"/>
            <a:ext cx="2596075" cy="256521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9C29F473-2C6A-4179-BB46-9AF40FF46A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3493" y="538260"/>
            <a:ext cx="2264769" cy="23316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8B72AC20-6856-4C24-A1F8-1DDC3059DE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25" y="2617851"/>
            <a:ext cx="2290641" cy="193130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7470E313-31BD-43B1-8D95-1E10B8B244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62" y="96982"/>
            <a:ext cx="2278404" cy="237572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3493" y="3569607"/>
            <a:ext cx="2140528" cy="266007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453" y="4694301"/>
            <a:ext cx="2172821" cy="211487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176269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Проектная деятельность</a:t>
            </a:r>
            <a:endParaRPr lang="ru-RU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156176" y="4725144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714348" y="5214950"/>
            <a:ext cx="6357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 стихотворению Н.Некрасова «Дед </a:t>
            </a:r>
            <a:r>
              <a:rPr lang="ru-RU" dirty="0" err="1" smtClean="0"/>
              <a:t>Мазай</a:t>
            </a:r>
            <a:r>
              <a:rPr lang="ru-RU" dirty="0" smtClean="0"/>
              <a:t> и зайцы»</a:t>
            </a:r>
            <a:endParaRPr lang="ru-RU" dirty="0"/>
          </a:p>
        </p:txBody>
      </p:sp>
      <p:pic>
        <p:nvPicPr>
          <p:cNvPr id="3074" name="Picture 2" descr="C:\Users\Оля\Downloads\b5841c23-df18-4992-987d-8e7c13a15d5d.jpg"/>
          <p:cNvPicPr>
            <a:picLocks noChangeAspect="1" noChangeArrowheads="1"/>
          </p:cNvPicPr>
          <p:nvPr/>
        </p:nvPicPr>
        <p:blipFill>
          <a:blip r:embed="rId2" cstate="print"/>
          <a:srcRect t="24759" b="9134"/>
          <a:stretch>
            <a:fillRect/>
          </a:stretch>
        </p:blipFill>
        <p:spPr bwMode="auto">
          <a:xfrm>
            <a:off x="214282" y="857232"/>
            <a:ext cx="7924800" cy="3929090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hlinkClick r:id="rId2"/>
              </a:rPr>
              <a:t>проект "Спорт. Здоровье. Долголетие»</a:t>
            </a:r>
            <a:r>
              <a:rPr lang="ru-RU" dirty="0" smtClean="0">
                <a:hlinkClick r:id="rId2"/>
              </a:rPr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fontAlgn="base"/>
            <a:endParaRPr lang="ru-RU" dirty="0" smtClean="0">
              <a:hlinkClick r:id="rId2"/>
            </a:endParaRPr>
          </a:p>
          <a:p>
            <a:pPr fontAlgn="base"/>
            <a:r>
              <a:rPr lang="ru-RU" b="1" dirty="0" smtClean="0">
                <a:hlinkClick r:id="rId2"/>
              </a:rPr>
              <a:t>Педагоги МБОУ «Лицея №5» в </a:t>
            </a:r>
            <a:r>
              <a:rPr lang="ru-RU" dirty="0" smtClean="0">
                <a:hlinkClick r:id="rId2"/>
              </a:rPr>
              <a:t>рамках молодёжной политики был реализован профсоюзный проект "Спорт. Здоровье. Долголетие".</a:t>
            </a:r>
          </a:p>
          <a:p>
            <a:pPr fontAlgn="base"/>
            <a:r>
              <a:rPr lang="ru-RU" dirty="0" smtClean="0">
                <a:hlinkClick r:id="rId2"/>
              </a:rPr>
              <a:t>Участниками данного мероприятия стали педагоги МБОУ «Лицея №5». Им предстояло увлекательное трёхдневное путешествие по просторам заповедной республики Марий Эл. Программа включала в себя все виды активного туризма: сплав по реке Малая </a:t>
            </a:r>
            <a:r>
              <a:rPr lang="ru-RU" dirty="0" err="1" smtClean="0">
                <a:hlinkClick r:id="rId2"/>
              </a:rPr>
              <a:t>Кокшага</a:t>
            </a:r>
            <a:r>
              <a:rPr lang="ru-RU" dirty="0" smtClean="0">
                <a:hlinkClick r:id="rId2"/>
              </a:rPr>
              <a:t>, поход с ночевкой в палатках, приготовление еды на костре и, конечно же, погружение в романтику пешего туризма - звенящая тишина и спокойствие марийских лесов, которые чередовались с природными чудесами: песочно-скалистыми берегами, завораживающим течением реки.</a:t>
            </a:r>
          </a:p>
          <a:p>
            <a:pPr fontAlgn="base"/>
            <a:r>
              <a:rPr lang="ru-RU" dirty="0" smtClean="0">
                <a:hlinkClick r:id="rId2"/>
              </a:rPr>
              <a:t>Сплав напоминал забег на короткую дистанцию, когда нельзя расслабляться ни на секунду и следует быть готовым к крутому повороту в любой момент. Зато в конце пути каждый испытал настоящую эйфорию от прохождения сложного маршрута.</a:t>
            </a:r>
          </a:p>
          <a:p>
            <a:pPr fontAlgn="base"/>
            <a:r>
              <a:rPr lang="ru-RU" dirty="0" smtClean="0">
                <a:hlinkClick r:id="rId2"/>
              </a:rPr>
              <a:t>Данная поездка подарила самые яркие впечатления и эмоции. А как известно, для здоровья полезны только положительные эмоции!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Финансово-экономическая деятельность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 Вся внебюджетная деятельность направлена только на получение дополнительных источников за счет  Школы будущего первоклассника -1000 руб. Понимая, что рядом с нами очень много конкурентов в центре города по организации дополнительного образования. И родители отдают к нам в лицей по принципу шаговой доступности в </a:t>
            </a:r>
            <a:r>
              <a:rPr lang="ru-RU" dirty="0" err="1" smtClean="0"/>
              <a:t>МАКИ,художественную</a:t>
            </a:r>
            <a:r>
              <a:rPr lang="ru-RU" dirty="0" smtClean="0"/>
              <a:t> школу.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Президент -В.В.Путин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"Главное - дать нашим детям фундаментальные знания по ключевым предметам и научить применять их в жизни, создавать условия для раскрытия их способностей, чтобы они как можно раньше определились с будущей профессией, помочь тем детям, которые по разным причинам испытывают трудности с обучением».</a:t>
            </a:r>
            <a:endParaRPr lang="ru-RU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на 2021-2022 учебный год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b="1" u="sng" dirty="0" smtClean="0"/>
              <a:t>1.Повысить  уровень  образования за счет  качественного  образования в соответствии с требованиями ФГОС</a:t>
            </a:r>
            <a:r>
              <a:rPr lang="ru-RU" dirty="0" smtClean="0"/>
              <a:t>: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 • создать условия для повышения качества образования; </a:t>
            </a:r>
          </a:p>
          <a:p>
            <a:r>
              <a:rPr lang="ru-RU" dirty="0" smtClean="0"/>
              <a:t>• формировать у учащихся ключевые компетенции в процессе овладения универсальными учебными действиями;</a:t>
            </a:r>
          </a:p>
          <a:p>
            <a:r>
              <a:rPr lang="ru-RU" dirty="0" smtClean="0"/>
              <a:t> • совершенствовать </a:t>
            </a:r>
            <a:r>
              <a:rPr lang="ru-RU" dirty="0" err="1" smtClean="0"/>
              <a:t>межпредметные</a:t>
            </a:r>
            <a:r>
              <a:rPr lang="ru-RU" dirty="0" smtClean="0"/>
              <a:t> связи между базовым и дополнительным образованием; </a:t>
            </a:r>
          </a:p>
          <a:p>
            <a:r>
              <a:rPr lang="ru-RU" dirty="0" smtClean="0"/>
              <a:t>• совершенствовать </a:t>
            </a:r>
            <a:r>
              <a:rPr lang="ru-RU" dirty="0" err="1" smtClean="0"/>
              <a:t>внутришкольную</a:t>
            </a:r>
            <a:r>
              <a:rPr lang="ru-RU" dirty="0" smtClean="0"/>
              <a:t> систему оценки качества образования, сопоставляя реально достигаемые образовательные результаты с требованиями ФГОС, социальным и личностным ожиданиям участников образовательного процесса</a:t>
            </a:r>
          </a:p>
          <a:p>
            <a:r>
              <a:rPr lang="ru-RU" dirty="0" smtClean="0"/>
              <a:t> • продолжить работу над созданием условий безопасного и комфортного образовательного пространства для пребывания всех участников образовательного процесса, включающие применение развивающих и </a:t>
            </a:r>
            <a:r>
              <a:rPr lang="ru-RU" dirty="0" err="1" smtClean="0"/>
              <a:t>здоровьесберегающих</a:t>
            </a:r>
            <a:r>
              <a:rPr lang="ru-RU" dirty="0" smtClean="0"/>
              <a:t> педагогических технологий в различных вида </a:t>
            </a:r>
            <a:r>
              <a:rPr lang="ru-RU" dirty="0" err="1" smtClean="0"/>
              <a:t>х</a:t>
            </a:r>
            <a:r>
              <a:rPr lang="ru-RU" dirty="0" smtClean="0"/>
              <a:t> деятельности; </a:t>
            </a:r>
          </a:p>
          <a:p>
            <a:r>
              <a:rPr lang="ru-RU" dirty="0" smtClean="0"/>
              <a:t>• повысить эффективность контроля качества образования; </a:t>
            </a:r>
          </a:p>
          <a:p>
            <a:r>
              <a:rPr lang="ru-RU" dirty="0" smtClean="0"/>
              <a:t>•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u="sng" dirty="0" smtClean="0"/>
              <a:t>Совершенствовать воспитательную систему лицея: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pPr lvl="0"/>
            <a:r>
              <a:rPr lang="ru-RU" dirty="0" smtClean="0"/>
              <a:t>проводить регулярно анализ состояние воспитательной работы  по средствам </a:t>
            </a:r>
            <a:r>
              <a:rPr lang="ru-RU" dirty="0" err="1" smtClean="0"/>
              <a:t>гугол</a:t>
            </a:r>
            <a:r>
              <a:rPr lang="ru-RU" dirty="0" smtClean="0"/>
              <a:t> форм  и в соответствии подходов к формированию нового содержания воспитания и социализации обучающихся, современных требований к личностным результатам в условиях реализации системно - </a:t>
            </a:r>
            <a:r>
              <a:rPr lang="ru-RU" dirty="0" err="1" smtClean="0"/>
              <a:t>деятельностной</a:t>
            </a:r>
            <a:r>
              <a:rPr lang="ru-RU" dirty="0" smtClean="0"/>
              <a:t> парадигмы образования; </a:t>
            </a:r>
          </a:p>
          <a:p>
            <a:pPr lvl="0"/>
            <a:r>
              <a:rPr lang="ru-RU" dirty="0" smtClean="0"/>
              <a:t>совершенствовать общие критерии оценки воспитательной деятельности – мониторинг воспитанности и социализации – критерии качества проведенного мероприятия;</a:t>
            </a:r>
          </a:p>
          <a:p>
            <a:pPr lvl="0"/>
            <a:r>
              <a:rPr lang="ru-RU" dirty="0" smtClean="0"/>
              <a:t>создать условия для развития духовно-нравственных качеств личности, способной противостоять негативным факторам современного общества и выстраивать свою жизнь на основе традиционных российских духовно- нравственных ценностей, патриотической  направленности;</a:t>
            </a:r>
          </a:p>
          <a:p>
            <a:pPr lvl="0"/>
            <a:r>
              <a:rPr lang="ru-RU" dirty="0" smtClean="0"/>
              <a:t>продолжить работу по освоению педагогами способов изучения семьи, диалоговых и сотруднических форм взаимодействия с родителями, форм организации совместной деятельности родителей и детей;</a:t>
            </a:r>
          </a:p>
          <a:p>
            <a:pPr lvl="0"/>
            <a:r>
              <a:rPr lang="ru-RU" dirty="0" smtClean="0"/>
              <a:t>совершенствовать деятельность в лицее по формированию у обучающихся  экологической культуры, культуры здорового и безопасного образа жизни.</a:t>
            </a:r>
          </a:p>
          <a:p>
            <a:pPr lvl="0"/>
            <a:r>
              <a:rPr lang="ru-RU" dirty="0" smtClean="0"/>
              <a:t>продолжить  работу по формированию лицейской </a:t>
            </a:r>
            <a:r>
              <a:rPr lang="ru-RU" dirty="0" err="1" smtClean="0"/>
              <a:t>здоровьесберегающей</a:t>
            </a:r>
            <a:r>
              <a:rPr lang="ru-RU" dirty="0" smtClean="0"/>
              <a:t> среды;</a:t>
            </a:r>
          </a:p>
          <a:p>
            <a:pPr lvl="0"/>
            <a:r>
              <a:rPr lang="ru-RU" dirty="0" smtClean="0"/>
              <a:t>продолжить работу  по профилактике  правонарушений, бродяжничества, безнадзорности, терроризма, экстремизма среди несовершеннолетних</a:t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Совершенствовать систему дополнительного образования: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• повысить эффективность работы по развитию творческих способностей, интеллектуально-нравственных качеств учащихся; </a:t>
            </a:r>
          </a:p>
          <a:p>
            <a:r>
              <a:rPr lang="ru-RU" dirty="0" smtClean="0"/>
              <a:t>• создать благоприятные условия для выявления, развития и поддержки одарённых детей, детей с особыми образовательными потребностями в различных областях интеллектуальной и творческой деятельности; </a:t>
            </a:r>
          </a:p>
          <a:p>
            <a:r>
              <a:rPr lang="ru-RU" dirty="0" smtClean="0"/>
              <a:t>• создать условия для самореализации, самообразования для профориентации учащихся; </a:t>
            </a:r>
          </a:p>
          <a:p>
            <a:r>
              <a:rPr lang="ru-RU" dirty="0" smtClean="0"/>
              <a:t>• расширить освоение и использование разных форм организации обучения (экскурсии, практикумы, образовательные события, исследовательские работы, проектная деятельность).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контингент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sz="3600" b="1" u="sng" dirty="0" smtClean="0"/>
              <a:t>Повысить профессиональные компетентности: 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/>
              <a:t>совершенствование организационной, аналитической, прогнозирующей и творческой деятельности школьных методических объединений; </a:t>
            </a:r>
          </a:p>
          <a:p>
            <a:pPr algn="ctr">
              <a:buNone/>
            </a:pPr>
            <a:r>
              <a:rPr lang="ru-RU" dirty="0" smtClean="0"/>
              <a:t>развитие системы самообразования;</a:t>
            </a:r>
          </a:p>
          <a:p>
            <a:pPr algn="ctr">
              <a:buNone/>
            </a:pPr>
            <a:r>
              <a:rPr lang="ru-RU" dirty="0" smtClean="0"/>
              <a:t>обеспечение повышения уровня педагогического мастерства учителей в области преподаваемого предмета и методики его преподавания и творческого мастерства через систему «</a:t>
            </a:r>
            <a:r>
              <a:rPr lang="ru-RU" dirty="0" err="1" smtClean="0"/>
              <a:t>Сберкласс</a:t>
            </a:r>
            <a:r>
              <a:rPr lang="ru-RU" dirty="0" smtClean="0"/>
              <a:t>»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Вся деятельность лицея направлена на то, чтобы наши выпускники были умными, здоровыми, сильными,</a:t>
            </a:r>
          </a:p>
          <a:p>
            <a:r>
              <a:rPr lang="ru-RU" b="1" dirty="0" smtClean="0"/>
              <a:t>целеустремленными, знающими, </a:t>
            </a:r>
          </a:p>
          <a:p>
            <a:r>
              <a:rPr lang="ru-RU" b="1" smtClean="0"/>
              <a:t>желающими </a:t>
            </a:r>
            <a:r>
              <a:rPr lang="ru-RU" b="1" dirty="0" smtClean="0"/>
              <a:t>меняться, умеющими самое главное– быть человечными.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297370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контингент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	класс	классов детей	</a:t>
            </a:r>
            <a:r>
              <a:rPr lang="ru-RU" dirty="0" err="1" smtClean="0"/>
              <a:t>сем.образ</a:t>
            </a:r>
            <a:r>
              <a:rPr lang="ru-RU" dirty="0" smtClean="0"/>
              <a:t>	</a:t>
            </a:r>
          </a:p>
          <a:p>
            <a:r>
              <a:rPr lang="ru-RU" dirty="0" smtClean="0"/>
              <a:t>2010-2011	25	      658	       0	</a:t>
            </a:r>
          </a:p>
          <a:p>
            <a:r>
              <a:rPr lang="ru-RU" dirty="0" smtClean="0"/>
              <a:t>2015-2016</a:t>
            </a:r>
            <a:r>
              <a:rPr lang="ru-RU" smtClean="0"/>
              <a:t>	27</a:t>
            </a:r>
            <a:r>
              <a:rPr lang="ru-RU" dirty="0" smtClean="0"/>
              <a:t>	      725	       0	</a:t>
            </a:r>
          </a:p>
          <a:p>
            <a:r>
              <a:rPr lang="ru-RU" dirty="0" smtClean="0"/>
              <a:t>2020-2021	32	      842              6	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8"/>
            <a:ext cx="2344737" cy="111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особенности обучения в 2020 – 2021г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В целях сохранения тенденции сокращения распространения новой </a:t>
            </a:r>
            <a:r>
              <a:rPr lang="ru-RU" dirty="0" err="1" smtClean="0"/>
              <a:t>коронавирусной</a:t>
            </a:r>
            <a:r>
              <a:rPr lang="ru-RU" dirty="0" smtClean="0"/>
              <a:t> инфекции (</a:t>
            </a:r>
            <a:r>
              <a:rPr lang="en-US" dirty="0" smtClean="0"/>
              <a:t>COVID</a:t>
            </a:r>
            <a:r>
              <a:rPr lang="ru-RU" dirty="0" smtClean="0"/>
              <a:t>-19) использовались дистанционные технологии в преподавании технологии в 5-8 </a:t>
            </a:r>
            <a:r>
              <a:rPr lang="ru-RU" dirty="0" err="1" smtClean="0"/>
              <a:t>кл</a:t>
            </a:r>
            <a:r>
              <a:rPr lang="ru-RU" dirty="0" smtClean="0"/>
              <a:t>., и занятия по субботам в 2-7 классах проходили </a:t>
            </a:r>
            <a:r>
              <a:rPr lang="ru-RU" dirty="0" err="1" smtClean="0"/>
              <a:t>он-лайн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0" y="5072074"/>
            <a:ext cx="2344737" cy="111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b="1" dirty="0" smtClean="0"/>
              <a:t>МОНИТОРИНГ УСПЕВАЕМОСТИ И КАЧЕСТВА ЗНАНИЙ В НАЧАЛЬНОЙ ШКОЛЕ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/>
              <a:t>за 20</a:t>
            </a:r>
            <a:r>
              <a:rPr lang="tt-RU" sz="1800" b="1" dirty="0" smtClean="0"/>
              <a:t>20</a:t>
            </a:r>
            <a:r>
              <a:rPr lang="ru-RU" sz="1800" b="1" dirty="0" smtClean="0"/>
              <a:t>-20</a:t>
            </a:r>
            <a:r>
              <a:rPr lang="tt-RU" sz="1800" b="1" dirty="0" smtClean="0"/>
              <a:t>21</a:t>
            </a:r>
            <a:r>
              <a:rPr lang="ru-RU" sz="1800" b="1" dirty="0" smtClean="0"/>
              <a:t> учебный год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На начало 20</a:t>
            </a:r>
            <a:r>
              <a:rPr lang="tt-RU" dirty="0" smtClean="0"/>
              <a:t>20</a:t>
            </a:r>
            <a:r>
              <a:rPr lang="ru-RU" dirty="0" smtClean="0"/>
              <a:t> - 20</a:t>
            </a:r>
            <a:r>
              <a:rPr lang="tt-RU" dirty="0" smtClean="0"/>
              <a:t>21</a:t>
            </a:r>
            <a:r>
              <a:rPr lang="ru-RU" dirty="0" smtClean="0"/>
              <a:t> учебного года в лицее обучались в 1 - 4 классах 3</a:t>
            </a:r>
            <a:r>
              <a:rPr lang="tt-RU" dirty="0" smtClean="0"/>
              <a:t>56</a:t>
            </a:r>
            <a:r>
              <a:rPr lang="ru-RU" dirty="0" smtClean="0"/>
              <a:t> учащихся. На момент окончания учебного года в лицее 342 учащихся.    </a:t>
            </a:r>
          </a:p>
          <a:p>
            <a:r>
              <a:rPr lang="ru-RU" dirty="0" smtClean="0"/>
              <a:t>   Количество классов комплектов в начальной школе - 12, средняя наполняемость в классах составила - 29 обучающихся. </a:t>
            </a:r>
          </a:p>
          <a:p>
            <a:r>
              <a:rPr lang="ru-RU" dirty="0" smtClean="0"/>
              <a:t>Во 2- 4-х классах за год аттестовались 2</a:t>
            </a:r>
            <a:r>
              <a:rPr lang="tt-RU" dirty="0" smtClean="0"/>
              <a:t>65</a:t>
            </a:r>
            <a:r>
              <a:rPr lang="ru-RU" dirty="0" smtClean="0"/>
              <a:t>обучающиеся. Из них:</a:t>
            </a:r>
          </a:p>
          <a:p>
            <a:r>
              <a:rPr lang="ru-RU" dirty="0" smtClean="0"/>
              <a:t>                                 Отличников – 2</a:t>
            </a:r>
            <a:r>
              <a:rPr lang="tt-RU" dirty="0" smtClean="0"/>
              <a:t>5</a:t>
            </a:r>
            <a:r>
              <a:rPr lang="ru-RU" b="1" dirty="0" smtClean="0"/>
              <a:t>(</a:t>
            </a:r>
            <a:r>
              <a:rPr lang="tt-RU" b="1" dirty="0" smtClean="0"/>
              <a:t>9,4</a:t>
            </a:r>
            <a:r>
              <a:rPr lang="ru-RU" b="1" dirty="0" smtClean="0"/>
              <a:t>%)</a:t>
            </a:r>
            <a:endParaRPr lang="ru-RU" dirty="0" smtClean="0"/>
          </a:p>
          <a:p>
            <a:r>
              <a:rPr lang="ru-RU" dirty="0" smtClean="0"/>
              <a:t>                                 Хорошистов –  1</a:t>
            </a:r>
            <a:r>
              <a:rPr lang="tt-RU" dirty="0" smtClean="0"/>
              <a:t>58</a:t>
            </a:r>
            <a:r>
              <a:rPr lang="ru-RU" b="1" dirty="0" smtClean="0"/>
              <a:t>(</a:t>
            </a:r>
            <a:r>
              <a:rPr lang="tt-RU" b="1" dirty="0" smtClean="0"/>
              <a:t>59</a:t>
            </a:r>
            <a:r>
              <a:rPr lang="ru-RU" b="1" dirty="0" smtClean="0"/>
              <a:t>%)</a:t>
            </a:r>
            <a:endParaRPr lang="ru-RU" dirty="0" smtClean="0"/>
          </a:p>
          <a:p>
            <a:r>
              <a:rPr lang="ru-RU" dirty="0" smtClean="0"/>
              <a:t>                                 Качество</a:t>
            </a:r>
            <a:r>
              <a:rPr lang="ru-RU" b="1" dirty="0" smtClean="0"/>
              <a:t>– </a:t>
            </a:r>
            <a:r>
              <a:rPr lang="tt-RU" b="1" dirty="0" smtClean="0"/>
              <a:t>69,06 </a:t>
            </a:r>
            <a:r>
              <a:rPr lang="ru-RU" b="1" dirty="0" smtClean="0"/>
              <a:t>%</a:t>
            </a:r>
            <a:endParaRPr lang="ru-RU" dirty="0" smtClean="0"/>
          </a:p>
          <a:p>
            <a:r>
              <a:rPr lang="ru-RU" dirty="0" smtClean="0"/>
              <a:t>Успеваемость –</a:t>
            </a:r>
            <a:r>
              <a:rPr lang="tt-RU" b="1" dirty="0" smtClean="0"/>
              <a:t>100</a:t>
            </a:r>
            <a:r>
              <a:rPr lang="ru-RU" b="1" dirty="0" smtClean="0"/>
              <a:t>%</a:t>
            </a:r>
            <a:endParaRPr lang="ru-RU" dirty="0" smtClean="0"/>
          </a:p>
          <a:p>
            <a:r>
              <a:rPr lang="ru-RU" dirty="0" smtClean="0"/>
              <a:t>                                Не </a:t>
            </a:r>
            <a:r>
              <a:rPr lang="ru-RU" dirty="0" err="1" smtClean="0"/>
              <a:t>аттест</a:t>
            </a:r>
            <a:r>
              <a:rPr lang="ru-RU" dirty="0" smtClean="0"/>
              <a:t>. по уважительной причине –0 </a:t>
            </a:r>
            <a:r>
              <a:rPr lang="ru-RU" b="1" dirty="0" smtClean="0"/>
              <a:t>чел</a:t>
            </a:r>
            <a:r>
              <a:rPr lang="ru-RU" dirty="0" smtClean="0"/>
              <a:t>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Впр</a:t>
            </a:r>
            <a:r>
              <a:rPr lang="ru-RU" dirty="0" smtClean="0"/>
              <a:t> 4 классы 2020-2021 г.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</TotalTime>
  <Words>2124</Words>
  <Application>Microsoft Office PowerPoint</Application>
  <PresentationFormat>Экран (4:3)</PresentationFormat>
  <Paragraphs>178</Paragraphs>
  <Slides>52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3" baseType="lpstr">
      <vt:lpstr>Тема Office</vt:lpstr>
      <vt:lpstr>   «Актуальные направления трансформации образования: перспективы и новые возможности развития»- Публичный доклад 2021 г.    </vt:lpstr>
      <vt:lpstr>Слайд 2</vt:lpstr>
      <vt:lpstr>Слайд 3</vt:lpstr>
      <vt:lpstr>Слайд 4</vt:lpstr>
      <vt:lpstr>контингент</vt:lpstr>
      <vt:lpstr>контингент</vt:lpstr>
      <vt:lpstr>особенности обучения в 2020 – 2021г</vt:lpstr>
      <vt:lpstr>МОНИТОРИНГ УСПЕВАЕМОСТИ И КАЧЕСТВА ЗНАНИЙ В НАЧАЛЬНОЙ ШКОЛЕ за 2020-2021 учебный год </vt:lpstr>
      <vt:lpstr>Впр 4 классы 2020-2021 г.</vt:lpstr>
      <vt:lpstr>Впр 2021 - 4 классы</vt:lpstr>
      <vt:lpstr>Уровень основного общего и среднего общего образования</vt:lpstr>
      <vt:lpstr>Государственная итоговая аттестация</vt:lpstr>
      <vt:lpstr>Государственная итоговая аттестация   </vt:lpstr>
      <vt:lpstr>Слайд 14</vt:lpstr>
      <vt:lpstr>Слайд 15</vt:lpstr>
      <vt:lpstr>Слайд 16</vt:lpstr>
      <vt:lpstr>Слайд 17</vt:lpstr>
      <vt:lpstr>Средний балл 9 класс</vt:lpstr>
      <vt:lpstr>Слайд 19</vt:lpstr>
      <vt:lpstr>Слайд 20</vt:lpstr>
      <vt:lpstr>олимпиады</vt:lpstr>
      <vt:lpstr>олимпиады</vt:lpstr>
      <vt:lpstr>Сведения о повышении квалификации и аттестации в 2020 – 2021 учебном году. </vt:lpstr>
      <vt:lpstr>Слайд 24</vt:lpstr>
      <vt:lpstr>Выводы:</vt:lpstr>
      <vt:lpstr>Организация питания</vt:lpstr>
      <vt:lpstr>Обеспечение безопасности</vt:lpstr>
      <vt:lpstr>Брэнды 5 лицея</vt:lpstr>
      <vt:lpstr>Финансовая грамотность</vt:lpstr>
      <vt:lpstr>олимпиада «Финансовая грамотность»; май 2021</vt:lpstr>
      <vt:lpstr>Баскетбол в школе</vt:lpstr>
      <vt:lpstr>Кэс-баскет</vt:lpstr>
      <vt:lpstr>младшие</vt:lpstr>
      <vt:lpstr>Непоседы</vt:lpstr>
      <vt:lpstr>«Феникс»</vt:lpstr>
      <vt:lpstr>Проекты в классных коллективах</vt:lpstr>
      <vt:lpstr>Слайд 37</vt:lpstr>
      <vt:lpstr>Слайд 38</vt:lpstr>
      <vt:lpstr>Слайд 39</vt:lpstr>
      <vt:lpstr>Слайд 40</vt:lpstr>
      <vt:lpstr>Ловко, быстро и умело, все трудности преодолели смело. Дружно, смело, энергично, выполнили всё на отлично!  </vt:lpstr>
      <vt:lpstr> Наконец-то наступило долгожданное лето, Десятый год учебы промчался незаметно, Во время каникул, вспомним школу не раз, И с гордостью придем в одиннадцатый класс! </vt:lpstr>
      <vt:lpstr>Проектная деятельность</vt:lpstr>
      <vt:lpstr>проект "Спорт. Здоровье. Долголетие» </vt:lpstr>
      <vt:lpstr>Финансово-экономическая деятельность.</vt:lpstr>
      <vt:lpstr>Президент -В.В.Путин</vt:lpstr>
      <vt:lpstr>Задачи на 2021-2022 учебный год</vt:lpstr>
      <vt:lpstr>Совершенствовать воспитательную систему лицея: </vt:lpstr>
      <vt:lpstr>  Совершенствовать систему дополнительного образования:   </vt:lpstr>
      <vt:lpstr>Повысить профессиональные компетентности:  </vt:lpstr>
      <vt:lpstr>Слайд 51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User</cp:lastModifiedBy>
  <cp:revision>46</cp:revision>
  <dcterms:created xsi:type="dcterms:W3CDTF">2021-08-29T19:17:23Z</dcterms:created>
  <dcterms:modified xsi:type="dcterms:W3CDTF">2021-11-28T17:15:27Z</dcterms:modified>
</cp:coreProperties>
</file>